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comments/comment1.xml" ContentType="application/vnd.openxmlformats-officedocument.presentationml.comments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60" r:id="rId1"/>
  </p:sldMasterIdLst>
  <p:notesMasterIdLst>
    <p:notesMasterId r:id="rId31"/>
  </p:notesMasterIdLst>
  <p:sldIdLst>
    <p:sldId id="256" r:id="rId2"/>
    <p:sldId id="266" r:id="rId3"/>
    <p:sldId id="268" r:id="rId4"/>
    <p:sldId id="257" r:id="rId5"/>
    <p:sldId id="269" r:id="rId6"/>
    <p:sldId id="267" r:id="rId7"/>
    <p:sldId id="283" r:id="rId8"/>
    <p:sldId id="258" r:id="rId9"/>
    <p:sldId id="263" r:id="rId10"/>
    <p:sldId id="264" r:id="rId11"/>
    <p:sldId id="259" r:id="rId12"/>
    <p:sldId id="262" r:id="rId13"/>
    <p:sldId id="265" r:id="rId14"/>
    <p:sldId id="270" r:id="rId15"/>
    <p:sldId id="275" r:id="rId16"/>
    <p:sldId id="281" r:id="rId17"/>
    <p:sldId id="261" r:id="rId18"/>
    <p:sldId id="271" r:id="rId19"/>
    <p:sldId id="273" r:id="rId20"/>
    <p:sldId id="274" r:id="rId21"/>
    <p:sldId id="289" r:id="rId22"/>
    <p:sldId id="287" r:id="rId23"/>
    <p:sldId id="286" r:id="rId24"/>
    <p:sldId id="285" r:id="rId25"/>
    <p:sldId id="277" r:id="rId26"/>
    <p:sldId id="278" r:id="rId27"/>
    <p:sldId id="282" r:id="rId28"/>
    <p:sldId id="279" r:id="rId29"/>
    <p:sldId id="288" r:id="rId3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zette J Bielinski" initials="SJB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9966"/>
    <a:srgbClr val="CC99FF"/>
    <a:srgbClr val="00CC99"/>
    <a:srgbClr val="CCFF3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26" d="100"/>
          <a:sy n="126" d="100"/>
        </p:scale>
        <p:origin x="-119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commentAuthors" Target="commentAuthor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heme" Target="theme/theme1.xml"/></Relationships>
</file>

<file path=ppt/comments/comment1.xml><?xml version="1.0" encoding="utf-8"?>
<p:cmLst xmlns:a="http://schemas.openxmlformats.org/drawingml/2006/main" xmlns:r="http://schemas.openxmlformats.org/officeDocument/2006/relationships" xmlns:p="http://schemas.openxmlformats.org/presentationml/2006/main">
  <p:cm authorId="0" dt="2015-02-23T13:35:41.062" idx="1">
    <p:pos x="711" y="1322"/>
    <p:text>Can remove logos if you want- these represent all the sites for the MESA Adhesion team</p:text>
  </p:cm>
</p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E55A1C4-A20A-49DC-8EA3-43008C1313EA}" type="datetimeFigureOut">
              <a:rPr lang="en-US" smtClean="0"/>
              <a:t>2/23/2015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44C590-5FA3-46AA-9E38-B1B5E5700B01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22111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4C590-5FA3-46AA-9E38-B1B5E5700B01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5507451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4C590-5FA3-46AA-9E38-B1B5E5700B01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1595509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4C590-5FA3-46AA-9E38-B1B5E5700B01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113364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744C590-5FA3-46AA-9E38-B1B5E5700B01}" type="slidenum">
              <a:rPr lang="en-US" smtClean="0"/>
              <a:t>25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3917387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371600"/>
            <a:ext cx="7848600" cy="1927225"/>
          </a:xfrm>
        </p:spPr>
        <p:txBody>
          <a:bodyPr anchor="b">
            <a:noAutofit/>
          </a:bodyPr>
          <a:lstStyle>
            <a:lvl1pPr>
              <a:defRPr sz="5400"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3505200"/>
            <a:ext cx="6400800" cy="1752600"/>
          </a:xfrm>
        </p:spPr>
        <p:txBody>
          <a:bodyPr/>
          <a:lstStyle>
            <a:lvl1pPr marL="0" indent="0" algn="l">
              <a:buNone/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B27B062-AFDB-4E34-ACDB-93F529CBBECE}" type="datetime1">
              <a:rPr lang="en-US" smtClean="0"/>
              <a:t>2/23/2015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8" name="Straight Connector 7"/>
          <p:cNvCxnSpPr/>
          <p:nvPr/>
        </p:nvCxnSpPr>
        <p:spPr>
          <a:xfrm>
            <a:off x="685800" y="3398520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3354EC-9028-4C15-8B25-4103056AC3B1}" type="datetime1">
              <a:rPr lang="en-US" smtClean="0"/>
              <a:t>2/23/2015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609600"/>
            <a:ext cx="2057400" cy="5867400"/>
          </a:xfrm>
        </p:spPr>
        <p:txBody>
          <a:bodyPr vert="eaVert" anchor="b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6019800" cy="58674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E0B0CD5-444C-455A-9033-3F6B0781295C}" type="datetime1">
              <a:rPr lang="en-US" smtClean="0"/>
              <a:t>2/23/2015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910813-AD60-43AA-A850-45551D6EC9F3}" type="datetime1">
              <a:rPr lang="en-US" smtClean="0"/>
              <a:t>2/23/2015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2362200"/>
            <a:ext cx="7772400" cy="2200275"/>
          </a:xfrm>
        </p:spPr>
        <p:txBody>
          <a:bodyPr anchor="b">
            <a:normAutofit/>
          </a:bodyPr>
          <a:lstStyle>
            <a:lvl1pPr algn="l">
              <a:defRPr sz="4800" b="0" cap="all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626864"/>
            <a:ext cx="77724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E2D9C5-1EF6-4DB0-9375-B5012856165E}" type="datetime1">
              <a:rPr lang="en-US" smtClean="0"/>
              <a:t>2/23/2015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7" name="Straight Connector 6"/>
          <p:cNvCxnSpPr/>
          <p:nvPr/>
        </p:nvCxnSpPr>
        <p:spPr>
          <a:xfrm>
            <a:off x="731520" y="4599432"/>
            <a:ext cx="784860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3352"/>
            <a:ext cx="4038600" cy="471830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48418E-DE2A-4015-B14A-DFBAC644C9F8}" type="datetime1">
              <a:rPr lang="en-US" smtClean="0"/>
              <a:t>2/23/2015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sz="2000" b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54880" y="1676400"/>
            <a:ext cx="3931920" cy="639762"/>
          </a:xfrm>
          <a:noFill/>
          <a:ln>
            <a:noFill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none"/>
        </p:style>
        <p:txBody>
          <a:bodyPr anchor="ctr">
            <a:normAutofit/>
          </a:bodyPr>
          <a:lstStyle>
            <a:lvl1pPr marL="0" indent="0" algn="ctr">
              <a:buNone/>
              <a:defRPr lang="en-US" sz="2000" b="0" kern="1200" dirty="0" smtClean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54880" y="2438400"/>
            <a:ext cx="393192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A136C9-FE3D-4302-80A1-641714471CE3}" type="datetime1">
              <a:rPr lang="en-US" smtClean="0"/>
              <a:t>2/23/2015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11" name="Straight Connector 10"/>
          <p:cNvCxnSpPr/>
          <p:nvPr/>
        </p:nvCxnSpPr>
        <p:spPr>
          <a:xfrm rot="5400000">
            <a:off x="2217817" y="4045823"/>
            <a:ext cx="4709160" cy="794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BEF332-8442-4A99-AE95-9686AB699A11}" type="datetime1">
              <a:rPr lang="en-US" smtClean="0"/>
              <a:t>2/23/2015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801D33-566A-43EF-BE05-03E8B4BD1D2D}" type="datetime1">
              <a:rPr lang="en-US" smtClean="0"/>
              <a:t>2/23/2015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080"/>
            <a:ext cx="2139696" cy="1261872"/>
          </a:xfrm>
        </p:spPr>
        <p:txBody>
          <a:bodyPr anchor="b">
            <a:no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71800" y="792080"/>
            <a:ext cx="5715000" cy="557784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2130552"/>
            <a:ext cx="2139696" cy="424361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DBEF60D-509E-4343-B55B-108A3BF0A63A}" type="datetime1">
              <a:rPr lang="en-US" smtClean="0"/>
              <a:t>2/23/2015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 rot="5400000">
            <a:off x="-13116" y="3580206"/>
            <a:ext cx="5577840" cy="1588"/>
          </a:xfrm>
          <a:prstGeom prst="line">
            <a:avLst/>
          </a:prstGeom>
          <a:ln w="19050"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92480"/>
            <a:ext cx="2142680" cy="126492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858610" y="838201"/>
            <a:ext cx="5904390" cy="5500456"/>
          </a:xfrm>
          <a:solidFill>
            <a:schemeClr val="bg2"/>
          </a:solidFill>
          <a:ln w="76200">
            <a:solidFill>
              <a:srgbClr val="FFFFFF"/>
            </a:solidFill>
            <a:miter lim="800000"/>
          </a:ln>
          <a:effectLst>
            <a:outerShdw blurRad="50800" dist="12700" dir="5400000" algn="t" rotWithShape="0">
              <a:prstClr val="black">
                <a:alpha val="59000"/>
              </a:prstClr>
            </a:outerShdw>
          </a:effectLst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133600"/>
            <a:ext cx="2139696" cy="4242816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737D5E-1E91-496F-AC22-3A7FE7F4296F}" type="datetime1">
              <a:rPr lang="en-US" smtClean="0"/>
              <a:t>2/23/2015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>
          <a:xfrm>
            <a:off x="0" y="220786"/>
            <a:ext cx="9144000" cy="228600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990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876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Rectangle 6"/>
          <p:cNvSpPr/>
          <p:nvPr/>
        </p:nvSpPr>
        <p:spPr>
          <a:xfrm>
            <a:off x="0" y="0"/>
            <a:ext cx="9144000" cy="36576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18288"/>
            <a:ext cx="28956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FFFFF"/>
                </a:solidFill>
              </a:defRPr>
            </a:lvl1pPr>
          </a:lstStyle>
          <a:p>
            <a:fld id="{3AD68A96-EABA-40CB-B13C-BB9F018120A1}" type="datetime1">
              <a:rPr lang="en-US" smtClean="0"/>
              <a:t>2/23/2015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429000" y="18288"/>
            <a:ext cx="4114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18288"/>
            <a:ext cx="1066800" cy="32918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400" b="1">
                <a:solidFill>
                  <a:srgbClr val="FFFFFF"/>
                </a:solidFill>
              </a:defRPr>
            </a:lvl1pPr>
          </a:lstStyle>
          <a:p>
            <a:fld id="{67399004-319E-4456-B13D-84D6B8DB1AA9}" type="slidenum">
              <a:rPr lang="en-US" smtClean="0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 spc="-100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18288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accent1"/>
        </a:buClr>
        <a:buSzPct val="85000"/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731520" indent="-18288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188720" indent="-13716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Arial" pitchFamily="34" charset="0"/>
        <a:buChar char="•"/>
        <a:defRPr sz="1400" kern="1200" baseline="0">
          <a:solidFill>
            <a:schemeClr val="tx1"/>
          </a:solidFill>
          <a:latin typeface="+mn-lt"/>
          <a:ea typeface="+mn-ea"/>
          <a:cs typeface="+mn-cs"/>
        </a:defRPr>
      </a:lvl5pPr>
      <a:lvl6pPr marL="137160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6pPr>
      <a:lvl7pPr marL="155448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7pPr>
      <a:lvl8pPr marL="173736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8pPr>
      <a:lvl9pPr marL="1920240" indent="-18288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3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Relationship Id="rId6" Type="http://schemas.openxmlformats.org/officeDocument/2006/relationships/comments" Target="../comments/comment1.xml"/><Relationship Id="rId5" Type="http://schemas.openxmlformats.org/officeDocument/2006/relationships/image" Target="../media/image15.jpeg"/><Relationship Id="rId4" Type="http://schemas.openxmlformats.org/officeDocument/2006/relationships/image" Target="../media/image14.jpg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gi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 smtClean="0"/>
              <a:t>ABO Blood Types in MESA</a:t>
            </a:r>
            <a:endParaRPr lang="en-US" sz="40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Nicholas Larson, PhD</a:t>
            </a:r>
          </a:p>
          <a:p>
            <a:r>
              <a:rPr lang="en-US" dirty="0" smtClean="0"/>
              <a:t>Assistant Professor of Biostatistics</a:t>
            </a:r>
          </a:p>
          <a:p>
            <a:r>
              <a:rPr lang="en-US" dirty="0" smtClean="0"/>
              <a:t>Department of Health Sciences Research</a:t>
            </a:r>
          </a:p>
          <a:p>
            <a:r>
              <a:rPr lang="en-US" dirty="0" smtClean="0"/>
              <a:t>Mayo Clinic College of Medicine</a:t>
            </a:r>
          </a:p>
        </p:txBody>
      </p:sp>
    </p:spTree>
    <p:extLst>
      <p:ext uri="{BB962C8B-B14F-4D97-AF65-F5344CB8AC3E}">
        <p14:creationId xmlns:p14="http://schemas.microsoft.com/office/powerpoint/2010/main" val="3096939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 Genotable for Major Alleles</a:t>
            </a:r>
            <a:endParaRPr lang="en-US" dirty="0"/>
          </a:p>
        </p:txBody>
      </p:sp>
      <p:graphicFrame>
        <p:nvGraphicFramePr>
          <p:cNvPr id="6" name="Table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30003784"/>
              </p:ext>
            </p:extLst>
          </p:nvPr>
        </p:nvGraphicFramePr>
        <p:xfrm>
          <a:off x="152400" y="2121932"/>
          <a:ext cx="8686798" cy="4070052"/>
        </p:xfrm>
        <a:graphic>
          <a:graphicData uri="http://schemas.openxmlformats.org/drawingml/2006/table">
            <a:tbl>
              <a:tblPr/>
              <a:tblGrid>
                <a:gridCol w="533400"/>
                <a:gridCol w="1396998"/>
                <a:gridCol w="241300"/>
                <a:gridCol w="241300"/>
                <a:gridCol w="241300"/>
                <a:gridCol w="241300"/>
                <a:gridCol w="241300"/>
                <a:gridCol w="241300"/>
                <a:gridCol w="241300"/>
                <a:gridCol w="241300"/>
                <a:gridCol w="241300"/>
                <a:gridCol w="241300"/>
                <a:gridCol w="241300"/>
                <a:gridCol w="241300"/>
                <a:gridCol w="241300"/>
                <a:gridCol w="241300"/>
                <a:gridCol w="241300"/>
                <a:gridCol w="241300"/>
                <a:gridCol w="241300"/>
                <a:gridCol w="241300"/>
                <a:gridCol w="241300"/>
                <a:gridCol w="241300"/>
                <a:gridCol w="241300"/>
                <a:gridCol w="241300"/>
                <a:gridCol w="241300"/>
                <a:gridCol w="241300"/>
                <a:gridCol w="241300"/>
                <a:gridCol w="241300"/>
                <a:gridCol w="241300"/>
                <a:gridCol w="241300"/>
              </a:tblGrid>
              <a:tr h="574519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Exon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gridSpan="17">
                  <a:txBody>
                    <a:bodyPr/>
                    <a:lstStyle/>
                    <a:p>
                      <a:pPr algn="ctr" fontAlgn="b"/>
                      <a:r>
                        <a:rPr lang="en-US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</a:t>
                      </a:r>
                      <a:endParaRPr lang="en-US" sz="12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 hMerge="1">
                  <a:txBody>
                    <a:bodyPr/>
                    <a:lstStyle/>
                    <a:p>
                      <a:pPr algn="l" fontAlgn="b"/>
                      <a:endParaRPr lang="en-US" sz="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689425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CDS Position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</a:t>
                      </a:r>
                    </a:p>
                  </a:txBody>
                  <a:tcPr marL="4286" marR="4286" marT="428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53</a:t>
                      </a:r>
                    </a:p>
                  </a:txBody>
                  <a:tcPr marL="4286" marR="4286" marT="4286" marB="0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103</a:t>
                      </a:r>
                    </a:p>
                  </a:txBody>
                  <a:tcPr marL="4286" marR="4286" marT="428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</a:t>
                      </a:r>
                    </a:p>
                  </a:txBody>
                  <a:tcPr marL="4286" marR="4286" marT="4286" marB="0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188</a:t>
                      </a:r>
                    </a:p>
                  </a:txBody>
                  <a:tcPr marL="4286" marR="4286" marT="428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189</a:t>
                      </a:r>
                    </a:p>
                  </a:txBody>
                  <a:tcPr marL="4286" marR="4286" marT="4286" marB="0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190</a:t>
                      </a:r>
                    </a:p>
                  </a:txBody>
                  <a:tcPr marL="4286" marR="4286" marT="4286" marB="0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220</a:t>
                      </a:r>
                    </a:p>
                  </a:txBody>
                  <a:tcPr marL="4286" marR="4286" marT="428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261</a:t>
                      </a:r>
                    </a:p>
                  </a:txBody>
                  <a:tcPr marL="4286" marR="4286" marT="428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297</a:t>
                      </a:r>
                    </a:p>
                  </a:txBody>
                  <a:tcPr marL="4286" marR="4286" marT="4286" marB="0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318</a:t>
                      </a:r>
                    </a:p>
                  </a:txBody>
                  <a:tcPr marL="4286" marR="4286" marT="4286" marB="0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467</a:t>
                      </a:r>
                    </a:p>
                  </a:txBody>
                  <a:tcPr marL="4286" marR="4286" marT="4286" marB="0" vert="vert27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488</a:t>
                      </a:r>
                    </a:p>
                  </a:txBody>
                  <a:tcPr marL="4286" marR="4286" marT="4286" marB="0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526</a:t>
                      </a:r>
                    </a:p>
                  </a:txBody>
                  <a:tcPr marL="4286" marR="4286" marT="4286" marB="0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542</a:t>
                      </a:r>
                    </a:p>
                  </a:txBody>
                  <a:tcPr marL="4286" marR="4286" marT="4286" marB="0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579</a:t>
                      </a:r>
                    </a:p>
                  </a:txBody>
                  <a:tcPr marL="4286" marR="4286" marT="4286" marB="0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595</a:t>
                      </a:r>
                    </a:p>
                  </a:txBody>
                  <a:tcPr marL="4286" marR="4286" marT="4286" marB="0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646</a:t>
                      </a:r>
                    </a:p>
                  </a:txBody>
                  <a:tcPr marL="4286" marR="4286" marT="4286" marB="0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657</a:t>
                      </a:r>
                    </a:p>
                  </a:txBody>
                  <a:tcPr marL="4286" marR="4286" marT="4286" marB="0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681</a:t>
                      </a:r>
                    </a:p>
                  </a:txBody>
                  <a:tcPr marL="4286" marR="4286" marT="4286" marB="0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703</a:t>
                      </a:r>
                    </a:p>
                  </a:txBody>
                  <a:tcPr marL="4286" marR="4286" marT="4286" marB="0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729</a:t>
                      </a:r>
                    </a:p>
                  </a:txBody>
                  <a:tcPr marL="4286" marR="4286" marT="4286" marB="0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768</a:t>
                      </a:r>
                    </a:p>
                  </a:txBody>
                  <a:tcPr marL="4286" marR="4286" marT="4286" marB="0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771</a:t>
                      </a:r>
                    </a:p>
                  </a:txBody>
                  <a:tcPr marL="4286" marR="4286" marT="4286" marB="0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796</a:t>
                      </a:r>
                    </a:p>
                  </a:txBody>
                  <a:tcPr marL="4286" marR="4286" marT="4286" marB="0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803</a:t>
                      </a:r>
                    </a:p>
                  </a:txBody>
                  <a:tcPr marL="4286" marR="4286" marT="4286" marB="0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930</a:t>
                      </a:r>
                    </a:p>
                  </a:txBody>
                  <a:tcPr marL="4286" marR="4286" marT="4286" marB="0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1061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vert="vert27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6256">
                <a:tc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6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In</a:t>
                      </a:r>
                      <a:r>
                        <a:rPr lang="en-US" sz="16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 Sequenom</a:t>
                      </a:r>
                      <a:endParaRPr lang="en-US" sz="16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/>
                      </a:fgClr>
                      <a:bgClr>
                        <a:schemeClr val="tx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/>
                      </a:fgClr>
                      <a:bgClr>
                        <a:schemeClr val="tx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pattFill prst="wdUpDiag">
                      <a:fgClr>
                        <a:schemeClr val="bg1"/>
                      </a:fgClr>
                      <a:bgClr>
                        <a:schemeClr val="tx1"/>
                      </a:bgClr>
                    </a:patt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1"/>
                    </a:solidFill>
                  </a:tcPr>
                </a:tc>
              </a:tr>
              <a:tr h="352836">
                <a:tc rowSpan="7">
                  <a:txBody>
                    <a:bodyPr/>
                    <a:lstStyle/>
                    <a:p>
                      <a:pPr algn="ctr" fontAlgn="b"/>
                      <a:r>
                        <a:rPr lang="en-US" sz="105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Common ABO Alleles</a:t>
                      </a:r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vert="vert270" anchor="ctr">
                    <a:lnL>
                      <a:noFill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A101 </a:t>
                      </a:r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(</a:t>
                      </a:r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ref.)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</a:t>
                      </a: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</a:t>
                      </a: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</a:t>
                      </a: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</a:t>
                      </a: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</a:t>
                      </a: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</a:t>
                      </a: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</a:tr>
              <a:tr h="352836">
                <a:tc vMerge="1"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A102</a:t>
                      </a:r>
                    </a:p>
                  </a:txBody>
                  <a:tcPr marL="4286" marR="4286" marT="428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</a:t>
                      </a: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836">
                <a:tc vMerge="1"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A201</a:t>
                      </a:r>
                    </a:p>
                  </a:txBody>
                  <a:tcPr marL="4286" marR="4286" marT="428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</a:t>
                      </a: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352836">
                <a:tc vMerge="1"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B101</a:t>
                      </a:r>
                    </a:p>
                  </a:txBody>
                  <a:tcPr marL="4286" marR="4286" marT="428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C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FF33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836">
                <a:tc vMerge="1"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O01</a:t>
                      </a:r>
                    </a:p>
                  </a:txBody>
                  <a:tcPr marL="4286" marR="4286" marT="428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baseline="0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836">
                <a:tc vMerge="1"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O02</a:t>
                      </a:r>
                    </a:p>
                  </a:txBody>
                  <a:tcPr marL="4286" marR="4286" marT="428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en-US" sz="1400" dirty="0"/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</a:t>
                      </a: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</a:t>
                      </a: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-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A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CC99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</a:t>
                      </a: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52836">
                <a:tc vMerge="1">
                  <a:txBody>
                    <a:bodyPr/>
                    <a:lstStyle/>
                    <a:p>
                      <a:pPr algn="l" fontAlgn="b"/>
                      <a:endParaRPr lang="en-US" sz="105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lvl="0" algn="l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O03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T</a:t>
                      </a:r>
                      <a:endParaRPr lang="en-US" sz="1400" dirty="0"/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T</a:t>
                      </a:r>
                    </a:p>
                  </a:txBody>
                  <a:tcPr marL="4286" marR="4286" marT="4286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CC99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4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/>
                        </a:rPr>
                        <a:t>G</a:t>
                      </a:r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996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endParaRPr lang="en-US" sz="1400" b="0" i="0" u="none" strike="noStrike" dirty="0">
                        <a:solidFill>
                          <a:srgbClr val="000000"/>
                        </a:solidFill>
                        <a:effectLst/>
                        <a:latin typeface="Arial"/>
                      </a:endParaRPr>
                    </a:p>
                  </a:txBody>
                  <a:tcPr marL="4286" marR="4286" marT="4286" marB="0" anchor="ctr">
                    <a:lnL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1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7620000" y="6412468"/>
            <a:ext cx="1600200" cy="381000"/>
            <a:chOff x="5638800" y="6096000"/>
            <a:chExt cx="1600200" cy="381000"/>
          </a:xfrm>
        </p:grpSpPr>
        <p:sp>
          <p:nvSpPr>
            <p:cNvPr id="5" name="Rectangle 4"/>
            <p:cNvSpPr/>
            <p:nvPr/>
          </p:nvSpPr>
          <p:spPr>
            <a:xfrm>
              <a:off x="5638800" y="6096000"/>
              <a:ext cx="228600" cy="381000"/>
            </a:xfrm>
            <a:prstGeom prst="rect">
              <a:avLst/>
            </a:prstGeom>
            <a:solidFill>
              <a:schemeClr val="bg1">
                <a:lumMod val="85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>
                  <a:solidFill>
                    <a:schemeClr val="tx1"/>
                  </a:solidFill>
                </a:rPr>
                <a:t>-</a:t>
              </a:r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5943600" y="6107668"/>
              <a:ext cx="12954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= Deletion</a:t>
              </a:r>
              <a:endParaRPr lang="en-US" dirty="0"/>
            </a:p>
          </p:txBody>
        </p:sp>
      </p:grpSp>
      <p:sp>
        <p:nvSpPr>
          <p:cNvPr id="9" name="TextBox 8"/>
          <p:cNvSpPr txBox="1"/>
          <p:nvPr/>
        </p:nvSpPr>
        <p:spPr>
          <a:xfrm>
            <a:off x="2209800" y="1676400"/>
            <a:ext cx="6019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Genetic Variants Used for MESA ABO Typing</a:t>
            </a:r>
            <a:endParaRPr lang="en-US" b="1" dirty="0"/>
          </a:p>
        </p:txBody>
      </p:sp>
      <p:grpSp>
        <p:nvGrpSpPr>
          <p:cNvPr id="11" name="Group 10"/>
          <p:cNvGrpSpPr/>
          <p:nvPr/>
        </p:nvGrpSpPr>
        <p:grpSpPr>
          <a:xfrm>
            <a:off x="304800" y="6435804"/>
            <a:ext cx="3581400" cy="369332"/>
            <a:chOff x="5638800" y="6107668"/>
            <a:chExt cx="3581400" cy="369332"/>
          </a:xfrm>
        </p:grpSpPr>
        <p:sp>
          <p:nvSpPr>
            <p:cNvPr id="12" name="Rectangle 11"/>
            <p:cNvSpPr/>
            <p:nvPr/>
          </p:nvSpPr>
          <p:spPr>
            <a:xfrm>
              <a:off x="5638800" y="6128266"/>
              <a:ext cx="228600" cy="328136"/>
            </a:xfrm>
            <a:prstGeom prst="rect">
              <a:avLst/>
            </a:prstGeom>
            <a:pattFill prst="wdUpDiag">
              <a:fgClr>
                <a:schemeClr val="bg1"/>
              </a:fgClr>
              <a:bgClr>
                <a:schemeClr val="tx1"/>
              </a:bgClr>
            </a:patt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600" dirty="0">
                <a:solidFill>
                  <a:schemeClr val="tx1"/>
                </a:solidFill>
              </a:endParaRPr>
            </a:p>
          </p:txBody>
        </p:sp>
        <p:sp>
          <p:nvSpPr>
            <p:cNvPr id="13" name="TextBox 12"/>
            <p:cNvSpPr txBox="1"/>
            <p:nvPr/>
          </p:nvSpPr>
          <p:spPr>
            <a:xfrm>
              <a:off x="5943600" y="6107668"/>
              <a:ext cx="327660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dirty="0" smtClean="0"/>
                <a:t>= In both data sources</a:t>
              </a:r>
              <a:endParaRPr lang="en-US" dirty="0"/>
            </a:p>
          </p:txBody>
        </p:sp>
      </p:grp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10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966968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Haplotype Estimation Methods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Un-phased genotypes represent “incomplete information”</a:t>
            </a:r>
          </a:p>
          <a:p>
            <a:pPr lvl="1"/>
            <a:r>
              <a:rPr lang="en-US" dirty="0" smtClean="0"/>
              <a:t>Do not directly observe </a:t>
            </a:r>
            <a:r>
              <a:rPr lang="en-US" i="1" dirty="0" smtClean="0"/>
              <a:t>phased</a:t>
            </a:r>
            <a:r>
              <a:rPr lang="en-US" dirty="0" smtClean="0"/>
              <a:t> haplotypes </a:t>
            </a:r>
            <a:r>
              <a:rPr lang="en-US" dirty="0" smtClean="0"/>
              <a:t>(i.e., alleles)</a:t>
            </a:r>
          </a:p>
          <a:p>
            <a:endParaRPr lang="en-US" dirty="0"/>
          </a:p>
          <a:p>
            <a:r>
              <a:rPr lang="en-US" dirty="0" smtClean="0"/>
              <a:t>To translate ABO </a:t>
            </a:r>
            <a:r>
              <a:rPr lang="en-US" u="sng" dirty="0" smtClean="0"/>
              <a:t>genotype</a:t>
            </a:r>
            <a:r>
              <a:rPr lang="en-US" dirty="0" smtClean="0"/>
              <a:t> vectors into estimated </a:t>
            </a:r>
            <a:r>
              <a:rPr lang="en-US" u="sng" dirty="0" smtClean="0"/>
              <a:t>haplotypes</a:t>
            </a:r>
            <a:r>
              <a:rPr lang="en-US" dirty="0" smtClean="0"/>
              <a:t>, we applied an </a:t>
            </a:r>
            <a:r>
              <a:rPr lang="en-US" i="1" dirty="0" smtClean="0"/>
              <a:t>expectation-maximization </a:t>
            </a:r>
            <a:r>
              <a:rPr lang="en-US" dirty="0" smtClean="0"/>
              <a:t>(EM) algorithm from the R statistical package </a:t>
            </a:r>
            <a:r>
              <a:rPr lang="en-US" dirty="0" smtClean="0">
                <a:latin typeface="Courier New" panose="02070309020205020404" pitchFamily="49" charset="0"/>
                <a:cs typeface="Courier New" panose="02070309020205020404" pitchFamily="49" charset="0"/>
              </a:rPr>
              <a:t>haplo.stats</a:t>
            </a:r>
          </a:p>
          <a:p>
            <a:pPr lvl="1"/>
            <a:r>
              <a:rPr lang="en-US" i="1" dirty="0" smtClean="0">
                <a:cs typeface="Courier New" panose="02070309020205020404" pitchFamily="49" charset="0"/>
              </a:rPr>
              <a:t>De novo </a:t>
            </a:r>
            <a:r>
              <a:rPr lang="en-US" dirty="0" smtClean="0">
                <a:cs typeface="Courier New" panose="02070309020205020404" pitchFamily="49" charset="0"/>
              </a:rPr>
              <a:t>allele frequency estimation via statistical phasing</a:t>
            </a: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Can accommodate missing genetic data</a:t>
            </a:r>
            <a:endParaRPr lang="en-US" dirty="0">
              <a:cs typeface="Courier New" panose="02070309020205020404" pitchFamily="49" charset="0"/>
            </a:endParaRPr>
          </a:p>
          <a:p>
            <a:pPr lvl="1"/>
            <a:r>
              <a:rPr lang="en-US" dirty="0" smtClean="0">
                <a:cs typeface="Courier New" panose="02070309020205020404" pitchFamily="49" charset="0"/>
              </a:rPr>
              <a:t>Analyses stratified by race (i.e., race-specific hap’s and freq’s)</a:t>
            </a:r>
          </a:p>
          <a:p>
            <a:pPr marL="274320" lvl="1" indent="0">
              <a:buNone/>
            </a:pPr>
            <a:endParaRPr lang="en-US" dirty="0">
              <a:cs typeface="Courier New" panose="02070309020205020404" pitchFamily="49" charset="0"/>
            </a:endParaRPr>
          </a:p>
          <a:p>
            <a:r>
              <a:rPr lang="en-US" dirty="0" smtClean="0">
                <a:cs typeface="Courier New" panose="02070309020205020404" pitchFamily="49" charset="0"/>
              </a:rPr>
              <a:t>Additionally provides posterior probabilities (</a:t>
            </a:r>
            <a:r>
              <a:rPr lang="en-US" i="1" dirty="0" smtClean="0">
                <a:cs typeface="Courier New" panose="02070309020205020404" pitchFamily="49" charset="0"/>
              </a:rPr>
              <a:t>PPr</a:t>
            </a:r>
            <a:r>
              <a:rPr lang="en-US" dirty="0" smtClean="0">
                <a:cs typeface="Courier New" panose="02070309020205020404" pitchFamily="49" charset="0"/>
              </a:rPr>
              <a:t>) of haplotype pairs (i.e., diplotypes) per subject</a:t>
            </a:r>
          </a:p>
          <a:p>
            <a:endParaRPr lang="en-US" dirty="0">
              <a:cs typeface="Courier New" panose="02070309020205020404" pitchFamily="49" charset="0"/>
            </a:endParaRPr>
          </a:p>
          <a:p>
            <a:r>
              <a:rPr lang="en-US" dirty="0" smtClean="0">
                <a:cs typeface="Courier New" panose="02070309020205020404" pitchFamily="49" charset="0"/>
              </a:rPr>
              <a:t>Assigned MESA diplotypes based on </a:t>
            </a:r>
            <a:r>
              <a:rPr lang="en-US" i="1" dirty="0" smtClean="0">
                <a:cs typeface="Courier New" panose="02070309020205020404" pitchFamily="49" charset="0"/>
              </a:rPr>
              <a:t>PPr</a:t>
            </a:r>
            <a:r>
              <a:rPr lang="en-US" dirty="0" smtClean="0">
                <a:cs typeface="Courier New" panose="02070309020205020404" pitchFamily="49" charset="0"/>
              </a:rPr>
              <a:t> &gt; 0.90</a:t>
            </a:r>
            <a:endParaRPr lang="en-US" dirty="0">
              <a:cs typeface="Courier New" panose="02070309020205020404" pitchFamily="49" charset="0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11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8200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Assigning Haplotypes to ABO Alleles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4419600"/>
              </a:xfrm>
            </p:spPr>
            <p:txBody>
              <a:bodyPr>
                <a:normAutofit fontScale="92500"/>
              </a:bodyPr>
              <a:lstStyle/>
              <a:p>
                <a:r>
                  <a:rPr lang="en-US" dirty="0" smtClean="0"/>
                  <a:t>Applied BGMUT genotable to map haplotypes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→</m:t>
                    </m:r>
                  </m:oMath>
                </a14:m>
                <a:r>
                  <a:rPr lang="en-US" dirty="0" smtClean="0"/>
                  <a:t> ABO alleles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For observed MESA haplotypes not in BGMUT, novel ABO alleles were assigned under a hierarchical rubric:</a:t>
                </a:r>
              </a:p>
              <a:p>
                <a:pPr lvl="1"/>
                <a:r>
                  <a:rPr lang="en-US" dirty="0"/>
                  <a:t>D</a:t>
                </a:r>
                <a:r>
                  <a:rPr lang="en-US" dirty="0" smtClean="0"/>
                  <a:t>eletion </a:t>
                </a:r>
                <a:r>
                  <a:rPr lang="en-US" dirty="0"/>
                  <a:t>at </a:t>
                </a:r>
                <a:r>
                  <a:rPr lang="en-US" b="1" dirty="0"/>
                  <a:t>c.261G&gt;Del</a:t>
                </a:r>
                <a:r>
                  <a:rPr lang="en-US" dirty="0"/>
                  <a:t> </a:t>
                </a:r>
                <a14:m>
                  <m:oMath xmlns:m="http://schemas.openxmlformats.org/officeDocument/2006/math">
                    <m:r>
                      <a:rPr lang="en-US" b="0" i="1" dirty="0" smtClean="0">
                        <a:latin typeface="Cambria Math"/>
                      </a:rPr>
                      <m:t>→</m:t>
                    </m:r>
                  </m:oMath>
                </a14:m>
                <a:r>
                  <a:rPr lang="en-US" dirty="0" smtClean="0"/>
                  <a:t> Novel O</a:t>
                </a:r>
              </a:p>
              <a:p>
                <a:pPr lvl="1"/>
                <a:r>
                  <a:rPr lang="en-US" dirty="0" smtClean="0"/>
                  <a:t>Remaining with </a:t>
                </a:r>
                <a:r>
                  <a:rPr lang="en-US" b="1" dirty="0" smtClean="0"/>
                  <a:t>c.1061C&gt;Del</a:t>
                </a:r>
                <a:r>
                  <a:rPr lang="en-US" dirty="0" smtClean="0"/>
                  <a:t>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→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Novel A2</a:t>
                </a:r>
                <a:endParaRPr lang="en-US" dirty="0"/>
              </a:p>
              <a:p>
                <a:pPr lvl="1"/>
                <a:r>
                  <a:rPr lang="en-US" dirty="0" smtClean="0"/>
                  <a:t>Remaining with </a:t>
                </a:r>
                <a:r>
                  <a:rPr lang="en-US" b="1" dirty="0" smtClean="0"/>
                  <a:t>ACA</a:t>
                </a:r>
                <a:r>
                  <a:rPr lang="en-US" dirty="0" smtClean="0"/>
                  <a:t> haplotype at c.796-803-930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→</m:t>
                    </m:r>
                  </m:oMath>
                </a14:m>
                <a:r>
                  <a:rPr lang="en-US" dirty="0"/>
                  <a:t> </a:t>
                </a:r>
                <a:r>
                  <a:rPr lang="en-US" dirty="0" smtClean="0"/>
                  <a:t>Novel B</a:t>
                </a:r>
              </a:p>
              <a:p>
                <a:pPr lvl="1"/>
                <a:r>
                  <a:rPr lang="en-US" dirty="0" smtClean="0"/>
                  <a:t>Remaining  </a:t>
                </a:r>
                <a14:m>
                  <m:oMath xmlns:m="http://schemas.openxmlformats.org/officeDocument/2006/math">
                    <m:r>
                      <a:rPr lang="en-US" i="1" dirty="0">
                        <a:latin typeface="Cambria Math"/>
                      </a:rPr>
                      <m:t>→</m:t>
                    </m:r>
                  </m:oMath>
                </a14:m>
                <a:r>
                  <a:rPr lang="en-US" dirty="0" smtClean="0"/>
                  <a:t> “Unknown”</a:t>
                </a:r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When multiple ABO alleles had same haplotype pattern in BGMUT, preference given to most common</a:t>
                </a:r>
              </a:p>
              <a:p>
                <a:pPr lvl="1"/>
                <a:r>
                  <a:rPr lang="en-US" dirty="0" smtClean="0"/>
                  <a:t>E.g., </a:t>
                </a:r>
                <a:r>
                  <a:rPr lang="en-US" u="sng" dirty="0" smtClean="0"/>
                  <a:t>A201 vs. A213</a:t>
                </a:r>
                <a:r>
                  <a:rPr lang="en-US" dirty="0" smtClean="0"/>
                  <a:t> or </a:t>
                </a:r>
                <a:r>
                  <a:rPr lang="en-US" u="sng" dirty="0" smtClean="0"/>
                  <a:t>O02 vs. O65</a:t>
                </a:r>
                <a:endParaRPr lang="en-US" u="sng" dirty="0"/>
              </a:p>
              <a:p>
                <a:endParaRPr lang="en-US" dirty="0" smtClean="0"/>
              </a:p>
              <a:p>
                <a:pPr lvl="1"/>
                <a:endParaRPr lang="en-US" dirty="0"/>
              </a:p>
              <a:p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4419600"/>
              </a:xfrm>
              <a:blipFill rotWithShape="1">
                <a:blip r:embed="rId3"/>
                <a:stretch>
                  <a:fillRect l="-444" t="-690" b="-15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12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5834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MESA ABO </a:t>
            </a:r>
            <a:r>
              <a:rPr lang="en-US" dirty="0" smtClean="0"/>
              <a:t>Allele Frequencies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3817094459"/>
              </p:ext>
            </p:extLst>
          </p:nvPr>
        </p:nvGraphicFramePr>
        <p:xfrm>
          <a:off x="4602478" y="1676400"/>
          <a:ext cx="4312922" cy="4571999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426179"/>
                <a:gridCol w="1022827"/>
                <a:gridCol w="715979"/>
                <a:gridCol w="715979"/>
                <a:gridCol w="715979"/>
                <a:gridCol w="715979"/>
              </a:tblGrid>
              <a:tr h="379787">
                <a:tc rowSpan="2" grid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Allele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99" marR="69899" marT="0" marB="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rowSpan="2" h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1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99" marR="69899" marT="0" marB="0" anchor="b"/>
                </a:tc>
                <a:tc grid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effectLst/>
                        </a:rPr>
                        <a:t>Frequency Estimates</a:t>
                      </a:r>
                      <a:endParaRPr lang="en-US" sz="16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99" marR="69899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355239">
                <a:tc gridSpan="2" v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99" marR="69899" marT="0" marB="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99" marR="69899" marT="0" marB="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</a:rPr>
                        <a:t>AFA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99" marR="69899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</a:rPr>
                        <a:t>CHN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99" marR="69899" marT="0" marB="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</a:rPr>
                        <a:t>EUR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99" marR="69899" marT="0" marB="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solidFill>
                            <a:schemeClr val="bg1"/>
                          </a:solidFill>
                          <a:effectLst/>
                        </a:rPr>
                        <a:t>HIS</a:t>
                      </a:r>
                      <a:endParaRPr lang="en-US" sz="1400" b="1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99" marR="69899" marT="0" marB="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346993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A</a:t>
                      </a:r>
                      <a:endParaRPr lang="en-US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9899" marR="69899" marT="0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</a:rPr>
                        <a:t>A101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99" marR="69899" marT="0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b="1" dirty="0" smtClean="0">
                          <a:effectLst/>
                          <a:latin typeface="+mj-lt"/>
                        </a:rPr>
                        <a:t>0.08</a:t>
                      </a:r>
                      <a:endParaRPr lang="en-US" sz="1600" b="1" dirty="0">
                        <a:effectLst/>
                        <a:latin typeface="+mj-lt"/>
                      </a:endParaRPr>
                    </a:p>
                  </a:txBody>
                  <a:tcPr marL="69899" marR="69899" marT="0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dirty="0" smtClean="0">
                          <a:effectLst/>
                          <a:latin typeface="+mj-lt"/>
                        </a:rPr>
                        <a:t>0.03</a:t>
                      </a:r>
                      <a:endParaRPr lang="en-US" sz="1600" dirty="0">
                        <a:effectLst/>
                        <a:latin typeface="+mj-lt"/>
                      </a:endParaRPr>
                    </a:p>
                  </a:txBody>
                  <a:tcPr marL="69899" marR="69899" marT="0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b="1" dirty="0" smtClean="0">
                          <a:effectLst/>
                          <a:latin typeface="+mj-lt"/>
                        </a:rPr>
                        <a:t>0.20</a:t>
                      </a:r>
                      <a:endParaRPr lang="en-US" sz="1600" b="1" dirty="0">
                        <a:effectLst/>
                        <a:latin typeface="+mj-lt"/>
                      </a:endParaRPr>
                    </a:p>
                  </a:txBody>
                  <a:tcPr marL="69899" marR="69899" marT="0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b="1" dirty="0" smtClean="0">
                          <a:effectLst/>
                          <a:latin typeface="+mj-lt"/>
                        </a:rPr>
                        <a:t>0.13</a:t>
                      </a:r>
                      <a:endParaRPr lang="en-US" sz="1600" b="1" dirty="0">
                        <a:effectLst/>
                        <a:latin typeface="+mj-lt"/>
                      </a:endParaRPr>
                    </a:p>
                  </a:txBody>
                  <a:tcPr marL="69899" marR="69899" marT="0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46993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99" marR="6989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A102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99" marR="69899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dirty="0" smtClean="0">
                          <a:effectLst/>
                          <a:latin typeface="+mj-lt"/>
                        </a:rPr>
                        <a:t>0.04</a:t>
                      </a:r>
                      <a:endParaRPr lang="en-US" sz="1600" dirty="0">
                        <a:effectLst/>
                        <a:latin typeface="+mj-lt"/>
                      </a:endParaRPr>
                    </a:p>
                  </a:txBody>
                  <a:tcPr marL="69899" marR="6989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b="1" dirty="0" smtClean="0">
                          <a:effectLst/>
                          <a:latin typeface="+mj-lt"/>
                        </a:rPr>
                        <a:t>0.17</a:t>
                      </a:r>
                      <a:endParaRPr lang="en-US" sz="1600" b="1" dirty="0">
                        <a:effectLst/>
                        <a:latin typeface="+mj-lt"/>
                      </a:endParaRPr>
                    </a:p>
                  </a:txBody>
                  <a:tcPr marL="69899" marR="6989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&lt;0.01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9899" marR="6989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dirty="0" smtClean="0">
                          <a:effectLst/>
                          <a:latin typeface="+mj-lt"/>
                        </a:rPr>
                        <a:t>0.01</a:t>
                      </a:r>
                      <a:endParaRPr lang="en-US" sz="1600" dirty="0">
                        <a:effectLst/>
                        <a:latin typeface="+mj-lt"/>
                      </a:endParaRPr>
                    </a:p>
                  </a:txBody>
                  <a:tcPr marL="69899" marR="69899" marT="0" marB="0" anchor="ctr"/>
                </a:tc>
              </a:tr>
              <a:tr h="346993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99" marR="6989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A201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99" marR="69899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b="1" dirty="0" smtClean="0">
                          <a:effectLst/>
                          <a:latin typeface="+mj-lt"/>
                        </a:rPr>
                        <a:t>0.06</a:t>
                      </a:r>
                      <a:endParaRPr lang="en-US" sz="1600" b="1" dirty="0">
                        <a:effectLst/>
                        <a:latin typeface="+mj-lt"/>
                      </a:endParaRPr>
                    </a:p>
                  </a:txBody>
                  <a:tcPr marL="69899" marR="6989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dirty="0" smtClean="0">
                          <a:effectLst/>
                          <a:latin typeface="+mj-lt"/>
                        </a:rPr>
                        <a:t>0.00</a:t>
                      </a:r>
                      <a:endParaRPr lang="en-US" sz="1600" dirty="0">
                        <a:effectLst/>
                        <a:latin typeface="+mj-lt"/>
                      </a:endParaRPr>
                    </a:p>
                  </a:txBody>
                  <a:tcPr marL="69899" marR="6989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b="1" dirty="0" smtClean="0">
                          <a:effectLst/>
                          <a:latin typeface="+mj-lt"/>
                        </a:rPr>
                        <a:t>0.07</a:t>
                      </a:r>
                      <a:endParaRPr lang="en-US" sz="1600" b="1" dirty="0">
                        <a:effectLst/>
                        <a:latin typeface="+mj-lt"/>
                      </a:endParaRPr>
                    </a:p>
                  </a:txBody>
                  <a:tcPr marL="69899" marR="6989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dirty="0" smtClean="0">
                          <a:effectLst/>
                          <a:latin typeface="+mj-lt"/>
                        </a:rPr>
                        <a:t>0.04</a:t>
                      </a:r>
                      <a:endParaRPr lang="en-US" sz="1600" dirty="0">
                        <a:effectLst/>
                        <a:latin typeface="+mj-lt"/>
                      </a:endParaRPr>
                    </a:p>
                  </a:txBody>
                  <a:tcPr marL="69899" marR="69899" marT="0" marB="0" anchor="ctr"/>
                </a:tc>
              </a:tr>
              <a:tr h="381690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9899" marR="69899" marT="0" marB="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A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(other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  <a:latin typeface="+mj-lt"/>
                          <a:ea typeface="Calibri"/>
                          <a:cs typeface="Times New Roman"/>
                        </a:rPr>
                        <a:t>)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9899" marR="69899" marT="0" marB="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&lt;0.01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9899" marR="69899" marT="0" marB="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&lt;0.01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9899" marR="69899" marT="0" marB="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&lt;0.01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9899" marR="69899" marT="0" marB="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dirty="0" smtClean="0">
                          <a:effectLst/>
                          <a:latin typeface="+mj-lt"/>
                        </a:rPr>
                        <a:t>&lt;0.01</a:t>
                      </a:r>
                      <a:endParaRPr lang="en-US" sz="1600" dirty="0">
                        <a:effectLst/>
                        <a:latin typeface="+mj-lt"/>
                      </a:endParaRPr>
                    </a:p>
                  </a:txBody>
                  <a:tcPr marL="69899" marR="69899" marT="0" marB="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93">
                <a:tc rowSpan="2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B</a:t>
                      </a:r>
                      <a:endParaRPr lang="en-US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9899" marR="69899" marT="0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B101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99" marR="69899" marT="0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b="1" dirty="0" smtClean="0">
                          <a:effectLst/>
                          <a:latin typeface="+mj-lt"/>
                        </a:rPr>
                        <a:t>0.12</a:t>
                      </a:r>
                      <a:endParaRPr lang="en-US" sz="1600" b="1" dirty="0">
                        <a:effectLst/>
                        <a:latin typeface="+mj-lt"/>
                      </a:endParaRPr>
                    </a:p>
                  </a:txBody>
                  <a:tcPr marL="69899" marR="69899" marT="0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b="1" dirty="0" smtClean="0">
                          <a:effectLst/>
                          <a:latin typeface="+mj-lt"/>
                        </a:rPr>
                        <a:t>0.19</a:t>
                      </a:r>
                      <a:endParaRPr lang="en-US" sz="1600" b="1" dirty="0">
                        <a:effectLst/>
                        <a:latin typeface="+mj-lt"/>
                      </a:endParaRPr>
                    </a:p>
                  </a:txBody>
                  <a:tcPr marL="69899" marR="69899" marT="0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b="1" dirty="0" smtClean="0">
                          <a:effectLst/>
                          <a:latin typeface="+mj-lt"/>
                        </a:rPr>
                        <a:t>0.08</a:t>
                      </a:r>
                      <a:endParaRPr lang="en-US" sz="1600" b="1" dirty="0">
                        <a:effectLst/>
                        <a:latin typeface="+mj-lt"/>
                      </a:endParaRPr>
                    </a:p>
                  </a:txBody>
                  <a:tcPr marL="69899" marR="69899" marT="0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b="1" dirty="0" smtClean="0">
                          <a:effectLst/>
                          <a:latin typeface="+mj-lt"/>
                        </a:rPr>
                        <a:t>0.06</a:t>
                      </a:r>
                      <a:endParaRPr lang="en-US" sz="1600" b="1" dirty="0">
                        <a:effectLst/>
                        <a:latin typeface="+mj-lt"/>
                      </a:endParaRPr>
                    </a:p>
                  </a:txBody>
                  <a:tcPr marL="69899" marR="69899" marT="0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46993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99" marR="69899" marT="0" marB="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</a:rPr>
                        <a:t>B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</a:rPr>
                        <a:t>(other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99" marR="69899" marT="0" marB="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dirty="0" smtClean="0">
                          <a:effectLst/>
                          <a:latin typeface="+mj-lt"/>
                        </a:rPr>
                        <a:t>&lt;0.01</a:t>
                      </a:r>
                      <a:endParaRPr lang="en-US" sz="1600" dirty="0">
                        <a:effectLst/>
                        <a:latin typeface="+mj-lt"/>
                      </a:endParaRPr>
                    </a:p>
                  </a:txBody>
                  <a:tcPr marL="69899" marR="69899" marT="0" marB="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&lt;0.01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9899" marR="69899" marT="0" marB="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&lt;0.01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9899" marR="69899" marT="0" marB="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dirty="0" smtClean="0">
                          <a:effectLst/>
                          <a:latin typeface="+mj-lt"/>
                        </a:rPr>
                        <a:t>&lt;0.01</a:t>
                      </a:r>
                      <a:endParaRPr lang="en-US" sz="1600" dirty="0">
                        <a:effectLst/>
                        <a:latin typeface="+mj-lt"/>
                      </a:endParaRPr>
                    </a:p>
                  </a:txBody>
                  <a:tcPr marL="69899" marR="69899" marT="0" marB="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93">
                <a:tc rowSpan="4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O</a:t>
                      </a:r>
                      <a:endParaRPr lang="en-US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9899" marR="69899" marT="0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O01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99" marR="69899" marT="0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b="1" dirty="0" smtClean="0">
                          <a:effectLst/>
                          <a:latin typeface="+mj-lt"/>
                        </a:rPr>
                        <a:t>0.24</a:t>
                      </a:r>
                      <a:endParaRPr lang="en-US" sz="1600" b="1" dirty="0">
                        <a:effectLst/>
                        <a:latin typeface="+mj-lt"/>
                      </a:endParaRPr>
                    </a:p>
                  </a:txBody>
                  <a:tcPr marL="69899" marR="69899" marT="0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b="1" dirty="0" smtClean="0">
                          <a:effectLst/>
                          <a:latin typeface="+mj-lt"/>
                        </a:rPr>
                        <a:t>0.34</a:t>
                      </a:r>
                      <a:endParaRPr lang="en-US" sz="1600" b="1" dirty="0">
                        <a:effectLst/>
                        <a:latin typeface="+mj-lt"/>
                      </a:endParaRPr>
                    </a:p>
                  </a:txBody>
                  <a:tcPr marL="69899" marR="69899" marT="0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b="1" dirty="0" smtClean="0">
                          <a:effectLst/>
                          <a:latin typeface="+mj-lt"/>
                        </a:rPr>
                        <a:t>0.35</a:t>
                      </a:r>
                      <a:endParaRPr lang="en-US" sz="1600" b="1" dirty="0">
                        <a:effectLst/>
                        <a:latin typeface="+mj-lt"/>
                      </a:endParaRPr>
                    </a:p>
                  </a:txBody>
                  <a:tcPr marL="69899" marR="69899" marT="0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b="1" dirty="0" smtClean="0">
                          <a:effectLst/>
                          <a:latin typeface="+mj-lt"/>
                        </a:rPr>
                        <a:t>0.30</a:t>
                      </a:r>
                      <a:endParaRPr lang="en-US" sz="1600" b="1" dirty="0">
                        <a:effectLst/>
                        <a:latin typeface="+mj-lt"/>
                      </a:endParaRPr>
                    </a:p>
                  </a:txBody>
                  <a:tcPr marL="69899" marR="69899" marT="0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346993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99" marR="6989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O02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99" marR="69899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b="1" dirty="0" smtClean="0">
                          <a:effectLst/>
                          <a:latin typeface="+mj-lt"/>
                        </a:rPr>
                        <a:t>0.09</a:t>
                      </a:r>
                      <a:endParaRPr lang="en-US" sz="1600" b="1" dirty="0">
                        <a:effectLst/>
                        <a:latin typeface="+mj-lt"/>
                      </a:endParaRPr>
                    </a:p>
                  </a:txBody>
                  <a:tcPr marL="69899" marR="6989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b="1" dirty="0" smtClean="0">
                          <a:effectLst/>
                          <a:latin typeface="+mj-lt"/>
                        </a:rPr>
                        <a:t>0.27</a:t>
                      </a:r>
                      <a:endParaRPr lang="en-US" sz="1600" b="1" dirty="0">
                        <a:effectLst/>
                        <a:latin typeface="+mj-lt"/>
                      </a:endParaRPr>
                    </a:p>
                  </a:txBody>
                  <a:tcPr marL="69899" marR="6989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b="1" dirty="0" smtClean="0">
                          <a:effectLst/>
                          <a:latin typeface="+mj-lt"/>
                        </a:rPr>
                        <a:t>0.16</a:t>
                      </a:r>
                      <a:endParaRPr lang="en-US" sz="1600" b="1" dirty="0">
                        <a:effectLst/>
                        <a:latin typeface="+mj-lt"/>
                      </a:endParaRPr>
                    </a:p>
                  </a:txBody>
                  <a:tcPr marL="69899" marR="6989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b="1" dirty="0" smtClean="0">
                          <a:effectLst/>
                          <a:latin typeface="+mj-lt"/>
                        </a:rPr>
                        <a:t>0.26</a:t>
                      </a:r>
                      <a:endParaRPr lang="en-US" sz="1600" b="1" dirty="0">
                        <a:effectLst/>
                        <a:latin typeface="+mj-lt"/>
                      </a:endParaRPr>
                    </a:p>
                  </a:txBody>
                  <a:tcPr marL="69899" marR="69899" marT="0" marB="0" anchor="ctr"/>
                </a:tc>
              </a:tr>
              <a:tr h="346993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99" marR="69899" marT="0" marB="0" anchor="ctr"/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>
                          <a:solidFill>
                            <a:schemeClr val="bg1"/>
                          </a:solidFill>
                          <a:effectLst/>
                        </a:rPr>
                        <a:t>O09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99" marR="69899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b="1" dirty="0" smtClean="0">
                          <a:effectLst/>
                          <a:latin typeface="+mj-lt"/>
                        </a:rPr>
                        <a:t>0.12</a:t>
                      </a:r>
                      <a:endParaRPr lang="en-US" sz="1600" b="1" dirty="0">
                        <a:effectLst/>
                        <a:latin typeface="+mj-lt"/>
                      </a:endParaRPr>
                    </a:p>
                  </a:txBody>
                  <a:tcPr marL="69899" marR="6989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dirty="0" smtClean="0">
                          <a:effectLst/>
                          <a:latin typeface="+mj-lt"/>
                        </a:rPr>
                        <a:t>0.00</a:t>
                      </a:r>
                      <a:endParaRPr lang="en-US" sz="1600" dirty="0">
                        <a:effectLst/>
                        <a:latin typeface="+mj-lt"/>
                      </a:endParaRPr>
                    </a:p>
                  </a:txBody>
                  <a:tcPr marL="69899" marR="6989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&lt;0.01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9899" marR="69899" marT="0" marB="0" anchor="ctr"/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dirty="0" smtClean="0">
                          <a:effectLst/>
                          <a:latin typeface="+mj-lt"/>
                        </a:rPr>
                        <a:t>0.02</a:t>
                      </a:r>
                      <a:endParaRPr lang="en-US" sz="1600" dirty="0">
                        <a:effectLst/>
                        <a:latin typeface="+mj-lt"/>
                      </a:endParaRPr>
                    </a:p>
                  </a:txBody>
                  <a:tcPr marL="69899" marR="69899" marT="0" marB="0" anchor="ctr"/>
                </a:tc>
              </a:tr>
              <a:tr h="332346">
                <a:tc vMerge="1"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99" marR="69899" marT="0" marB="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</a:rPr>
                        <a:t>O 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</a:rPr>
                        <a:t>(other</a:t>
                      </a: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</a:rPr>
                        <a:t>)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99" marR="69899" marT="0" marB="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b="1" dirty="0" smtClean="0">
                          <a:effectLst/>
                          <a:latin typeface="+mj-lt"/>
                        </a:rPr>
                        <a:t>0.26</a:t>
                      </a:r>
                      <a:endParaRPr lang="en-US" sz="1600" b="1" dirty="0">
                        <a:effectLst/>
                        <a:latin typeface="+mj-lt"/>
                      </a:endParaRPr>
                    </a:p>
                  </a:txBody>
                  <a:tcPr marL="69899" marR="69899" marT="0" marB="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&lt;0.01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9899" marR="69899" marT="0" marB="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b="1" dirty="0" smtClean="0">
                          <a:effectLst/>
                          <a:latin typeface="+mj-lt"/>
                        </a:rPr>
                        <a:t>0.14</a:t>
                      </a:r>
                      <a:endParaRPr lang="en-US" sz="1600" b="1" dirty="0">
                        <a:effectLst/>
                        <a:latin typeface="+mj-lt"/>
                      </a:endParaRPr>
                    </a:p>
                  </a:txBody>
                  <a:tcPr marL="69899" marR="69899" marT="0" marB="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b="1" dirty="0" smtClean="0">
                          <a:effectLst/>
                          <a:latin typeface="+mj-lt"/>
                        </a:rPr>
                        <a:t>0.18</a:t>
                      </a:r>
                      <a:endParaRPr lang="en-US" sz="1600" b="1" dirty="0">
                        <a:effectLst/>
                        <a:latin typeface="+mj-lt"/>
                      </a:endParaRPr>
                    </a:p>
                  </a:txBody>
                  <a:tcPr marL="69899" marR="69899" marT="0" marB="0"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6993"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?</a:t>
                      </a:r>
                      <a:endParaRPr lang="en-US" sz="16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9899" marR="69899" marT="0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600" dirty="0" smtClean="0">
                          <a:solidFill>
                            <a:schemeClr val="bg1"/>
                          </a:solidFill>
                          <a:effectLst/>
                        </a:rPr>
                        <a:t>Unknown</a:t>
                      </a:r>
                      <a:endParaRPr lang="en-US" sz="1600" dirty="0"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9899" marR="69899" marT="0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dirty="0" smtClean="0">
                          <a:effectLst/>
                          <a:latin typeface="+mj-lt"/>
                        </a:rPr>
                        <a:t>0.01</a:t>
                      </a:r>
                      <a:endParaRPr lang="en-US" sz="1600" dirty="0">
                        <a:effectLst/>
                        <a:latin typeface="+mj-lt"/>
                      </a:endParaRPr>
                    </a:p>
                  </a:txBody>
                  <a:tcPr marL="69899" marR="69899" marT="0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&lt;0.01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9899" marR="69899" marT="0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&lt;0.01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9899" marR="69899" marT="0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>
                        <a:lnSpc>
                          <a:spcPct val="115000"/>
                        </a:lnSpc>
                      </a:pPr>
                      <a:r>
                        <a:rPr lang="en-US" sz="1600" kern="1200" dirty="0" smtClean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&lt;0.01</a:t>
                      </a:r>
                      <a:endParaRPr lang="en-US" sz="160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69899" marR="69899" marT="0" marB="0"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3" name="Content Placeholder 2"/>
          <p:cNvSpPr>
            <a:spLocks noGrp="1"/>
          </p:cNvSpPr>
          <p:nvPr>
            <p:ph sz="half" idx="2"/>
          </p:nvPr>
        </p:nvSpPr>
        <p:spPr>
          <a:xfrm>
            <a:off x="304800" y="1676400"/>
            <a:ext cx="4038600" cy="4718304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Allele frequencies differ greatly by race</a:t>
            </a:r>
          </a:p>
          <a:p>
            <a:pPr lvl="1"/>
            <a:r>
              <a:rPr lang="en-US" dirty="0" smtClean="0"/>
              <a:t>EUR and HIS were closest in </a:t>
            </a:r>
            <a:r>
              <a:rPr lang="en-US" dirty="0" smtClean="0"/>
              <a:t>frequencies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Sum of </a:t>
            </a:r>
            <a:r>
              <a:rPr lang="en-US" dirty="0" smtClean="0"/>
              <a:t>type-unknown </a:t>
            </a:r>
            <a:r>
              <a:rPr lang="en-US" dirty="0" smtClean="0"/>
              <a:t>frequencies in AFA ~ 1%</a:t>
            </a:r>
          </a:p>
          <a:p>
            <a:pPr lvl="1"/>
            <a:r>
              <a:rPr lang="en-US" dirty="0" smtClean="0"/>
              <a:t>High percentage of novel O alleles (15.4%)</a:t>
            </a:r>
          </a:p>
          <a:p>
            <a:pPr lvl="1"/>
            <a:endParaRPr lang="en-US" dirty="0"/>
          </a:p>
          <a:p>
            <a:r>
              <a:rPr lang="en-US" dirty="0" smtClean="0"/>
              <a:t>Surprisingly little allelic variation among CHN</a:t>
            </a:r>
          </a:p>
          <a:p>
            <a:pPr lvl="1"/>
            <a:r>
              <a:rPr lang="en-US" u="sng" dirty="0" smtClean="0"/>
              <a:t>No A2 alleles</a:t>
            </a:r>
          </a:p>
          <a:p>
            <a:pPr lvl="1"/>
            <a:r>
              <a:rPr lang="en-US" dirty="0"/>
              <a:t>C</a:t>
            </a:r>
            <a:r>
              <a:rPr lang="en-US" dirty="0" smtClean="0"/>
              <a:t>hip designs may be a factor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13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83184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MESA ABO </a:t>
            </a:r>
            <a:r>
              <a:rPr lang="en-US" dirty="0" smtClean="0"/>
              <a:t>Type Distribution </a:t>
            </a:r>
            <a:r>
              <a:rPr lang="en-US" dirty="0" smtClean="0"/>
              <a:t>Summary</a:t>
            </a:r>
            <a:endParaRPr lang="en-US" dirty="0"/>
          </a:p>
        </p:txBody>
      </p:sp>
      <p:sp>
        <p:nvSpPr>
          <p:cNvPr id="8" name="Content Placeholder 7"/>
          <p:cNvSpPr>
            <a:spLocks noGrp="1"/>
          </p:cNvSpPr>
          <p:nvPr>
            <p:ph idx="1"/>
          </p:nvPr>
        </p:nvSpPr>
        <p:spPr>
          <a:xfrm>
            <a:off x="304800" y="1600200"/>
            <a:ext cx="4572000" cy="32766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ABO rates </a:t>
            </a:r>
            <a:r>
              <a:rPr lang="en-US" dirty="0"/>
              <a:t>h</a:t>
            </a:r>
            <a:r>
              <a:rPr lang="en-US" dirty="0" smtClean="0"/>
              <a:t>ighly concordant with previously reported frequencies in similar populations</a:t>
            </a:r>
          </a:p>
          <a:p>
            <a:endParaRPr lang="en-US" dirty="0"/>
          </a:p>
          <a:p>
            <a:r>
              <a:rPr lang="en-US" dirty="0" smtClean="0"/>
              <a:t>Higher frequencies of Type-B in AFA (18.2%) and CHN (26.4%)</a:t>
            </a:r>
          </a:p>
          <a:p>
            <a:endParaRPr lang="en-US" dirty="0"/>
          </a:p>
          <a:p>
            <a:r>
              <a:rPr lang="en-US" dirty="0" smtClean="0"/>
              <a:t>HIS has highest Type-O rate (57.2%)</a:t>
            </a:r>
            <a:endParaRPr lang="en-US" dirty="0"/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400061"/>
              </p:ext>
            </p:extLst>
          </p:nvPr>
        </p:nvGraphicFramePr>
        <p:xfrm>
          <a:off x="304800" y="5014686"/>
          <a:ext cx="8305800" cy="162629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2590800"/>
                <a:gridCol w="1428750"/>
                <a:gridCol w="1428750"/>
                <a:gridCol w="1428750"/>
                <a:gridCol w="1428750"/>
              </a:tblGrid>
              <a:tr h="32937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20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ABO</a:t>
                      </a:r>
                      <a:r>
                        <a:rPr lang="en-US" sz="20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Typing Summary – N (% of Total)</a:t>
                      </a:r>
                      <a:endParaRPr lang="en-US" sz="20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2937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AFA</a:t>
                      </a:r>
                      <a:endParaRPr lang="en-US" sz="18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CHN</a:t>
                      </a: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EUR</a:t>
                      </a:r>
                      <a:endParaRPr lang="en-US" sz="18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HIS</a:t>
                      </a:r>
                      <a:endParaRPr lang="en-US" sz="18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</a:tr>
              <a:tr h="27460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Total</a:t>
                      </a:r>
                      <a:endParaRPr lang="en-US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1617 (1.00)</a:t>
                      </a:r>
                      <a:endParaRPr lang="en-US" sz="18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751 (1.00)</a:t>
                      </a:r>
                      <a:endParaRPr lang="en-US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2471 (1.00)</a:t>
                      </a:r>
                      <a:endParaRPr lang="en-US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1416 (1.00)</a:t>
                      </a:r>
                      <a:endParaRPr lang="en-US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460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With Haps (</a:t>
                      </a:r>
                      <a:r>
                        <a:rPr lang="en-US" sz="1800" b="0" i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PPr </a:t>
                      </a:r>
                      <a:r>
                        <a:rPr lang="en-US" sz="18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&gt; 0.90)</a:t>
                      </a:r>
                      <a:endParaRPr lang="en-US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baseline="0" dirty="0" smtClean="0">
                          <a:effectLst/>
                          <a:latin typeface="+mj-lt"/>
                          <a:ea typeface="+mn-ea"/>
                          <a:cs typeface="+mn-cs"/>
                        </a:rPr>
                        <a:t>1536 (0.95)</a:t>
                      </a:r>
                      <a:endParaRPr lang="en-US" sz="18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743 (0.99)</a:t>
                      </a:r>
                      <a:endParaRPr lang="en-US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2437 (0.99)</a:t>
                      </a:r>
                      <a:endParaRPr lang="en-US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1396</a:t>
                      </a:r>
                      <a:r>
                        <a:rPr lang="en-US" sz="180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(0.99)</a:t>
                      </a:r>
                      <a:r>
                        <a:rPr lang="en-US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</a:t>
                      </a:r>
                      <a:endParaRPr lang="en-US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  <a:tr h="27460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With ABO Type</a:t>
                      </a:r>
                      <a:endParaRPr lang="en-US" sz="1800" b="0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1517 (0.94)</a:t>
                      </a:r>
                      <a:endParaRPr lang="en-US" sz="18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743</a:t>
                      </a:r>
                      <a:r>
                        <a:rPr lang="en-US" sz="180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(0.99)</a:t>
                      </a:r>
                      <a:endParaRPr lang="en-US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2424 (0.98)</a:t>
                      </a:r>
                      <a:endParaRPr lang="en-US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1393 (0.98)</a:t>
                      </a:r>
                      <a:endParaRPr lang="en-US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55477" y="1371600"/>
            <a:ext cx="4364723" cy="3609975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2895600" y="5334000"/>
            <a:ext cx="1447800" cy="13716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14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113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 Associations with CVD in MESA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 lnSpcReduction="10000"/>
              </a:bodyPr>
              <a:lstStyle/>
              <a:p>
                <a:r>
                  <a:rPr lang="en-US" dirty="0" smtClean="0"/>
                  <a:t>For preliminary statistical analyses of ABO and CVD, we examined associations with three (3) separate phenotypes</a:t>
                </a:r>
              </a:p>
              <a:p>
                <a:pPr lvl="1"/>
                <a:r>
                  <a:rPr lang="en-US" dirty="0" smtClean="0"/>
                  <a:t>Log-transformed VWF</a:t>
                </a:r>
              </a:p>
              <a:p>
                <a:pPr lvl="1"/>
                <a:r>
                  <a:rPr lang="en-US" dirty="0" smtClean="0"/>
                  <a:t>Ankle Brachial Index (ABI)</a:t>
                </a:r>
              </a:p>
              <a:p>
                <a:pPr lvl="2"/>
                <a:r>
                  <a:rPr lang="en-US" dirty="0" smtClean="0"/>
                  <a:t>Also peripheral artery disease (PAD – Yes/No) defined as ABI &lt; 0.9</a:t>
                </a:r>
              </a:p>
              <a:p>
                <a:pPr lvl="1"/>
                <a:r>
                  <a:rPr lang="en-US" dirty="0" smtClean="0"/>
                  <a:t>Incident Coronary Heart Disease (CHD)</a:t>
                </a:r>
              </a:p>
              <a:p>
                <a:endParaRPr lang="en-US" dirty="0" smtClean="0"/>
              </a:p>
              <a:p>
                <a:r>
                  <a:rPr lang="en-US" dirty="0" smtClean="0"/>
                  <a:t>All models minimally adjusted (i.e., age and sex)</a:t>
                </a:r>
              </a:p>
              <a:p>
                <a:pPr lvl="1"/>
                <a:r>
                  <a:rPr lang="en-US" dirty="0" smtClean="0"/>
                  <a:t>Pooled analyses also adjusted for race</a:t>
                </a:r>
              </a:p>
              <a:p>
                <a:pPr lvl="1"/>
                <a:endParaRPr lang="en-US" dirty="0"/>
              </a:p>
              <a:p>
                <a:r>
                  <a:rPr lang="en-US" dirty="0" smtClean="0"/>
                  <a:t>Modeled ABO status three (3) separate ways:</a:t>
                </a:r>
              </a:p>
              <a:p>
                <a:pPr lvl="1"/>
                <a:r>
                  <a:rPr lang="en-US" dirty="0" smtClean="0"/>
                  <a:t>Blood type as a factor (O as reference)</a:t>
                </a:r>
              </a:p>
              <a:p>
                <a:pPr lvl="1"/>
                <a:r>
                  <a:rPr lang="en-US" dirty="0" smtClean="0"/>
                  <a:t>O vs. non-O blood types (i.e., dichotomous)</a:t>
                </a:r>
              </a:p>
              <a:p>
                <a:pPr lvl="1"/>
                <a:r>
                  <a:rPr lang="en-US" dirty="0" smtClean="0"/>
                  <a:t>ABO allele count as numeric vector:   genotype (A,B) </a:t>
                </a:r>
                <a14:m>
                  <m:oMath xmlns:m="http://schemas.openxmlformats.org/officeDocument/2006/math">
                    <m:r>
                      <a:rPr lang="en-US" b="0" i="0" smtClean="0">
                        <a:latin typeface="Cambria Math"/>
                      </a:rPr>
                      <m:t>  </m:t>
                    </m:r>
                    <m:r>
                      <a:rPr lang="en-US" b="0" i="1" smtClean="0">
                        <a:latin typeface="Cambria Math"/>
                      </a:rPr>
                      <m:t>→</m:t>
                    </m:r>
                  </m:oMath>
                </a14:m>
                <a:r>
                  <a:rPr lang="en-US" dirty="0" smtClean="0"/>
                  <a:t>                 </a:t>
                </a:r>
                <a:endParaRPr lang="en-US" dirty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444" t="-137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2142837"/>
              </p:ext>
            </p:extLst>
          </p:nvPr>
        </p:nvGraphicFramePr>
        <p:xfrm>
          <a:off x="7239000" y="5715000"/>
          <a:ext cx="914400" cy="731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04800"/>
                <a:gridCol w="304800"/>
                <a:gridCol w="304800"/>
              </a:tblGrid>
              <a:tr h="2667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B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O</a:t>
                      </a:r>
                      <a:endParaRPr lang="en-US" dirty="0"/>
                    </a:p>
                  </a:txBody>
                  <a:tcPr/>
                </a:tc>
              </a:tr>
              <a:tr h="266701"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1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0</a:t>
                      </a:r>
                      <a:endParaRPr lang="en-US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15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49349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 ABO and VWF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95600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Log(VWF) was modeled using linear regression</a:t>
            </a:r>
          </a:p>
          <a:p>
            <a:pPr lvl="1"/>
            <a:r>
              <a:rPr lang="en-US" dirty="0" smtClean="0"/>
              <a:t>“Sanity Check”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u="sng" dirty="0" smtClean="0"/>
              <a:t>As expected</a:t>
            </a:r>
            <a:r>
              <a:rPr lang="en-US" dirty="0" smtClean="0"/>
              <a:t>, associations with ABO </a:t>
            </a:r>
            <a:r>
              <a:rPr lang="en-US" u="sng" dirty="0" smtClean="0"/>
              <a:t>highly</a:t>
            </a:r>
            <a:r>
              <a:rPr lang="en-US" dirty="0" smtClean="0"/>
              <a:t> significant across all races</a:t>
            </a:r>
          </a:p>
          <a:p>
            <a:pPr lvl="1"/>
            <a:r>
              <a:rPr lang="en-US" dirty="0" smtClean="0"/>
              <a:t>Higher VWF for non-O Types</a:t>
            </a:r>
          </a:p>
          <a:p>
            <a:endParaRPr lang="en-US" dirty="0"/>
          </a:p>
          <a:p>
            <a:r>
              <a:rPr lang="en-US" dirty="0" smtClean="0"/>
              <a:t>Allele count analysis reveals A- and B-alleles may have different effects (except CHN?)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89834086"/>
                  </p:ext>
                </p:extLst>
              </p:nvPr>
            </p:nvGraphicFramePr>
            <p:xfrm>
              <a:off x="1447797" y="4572000"/>
              <a:ext cx="6477003" cy="185420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925286"/>
                    <a:gridCol w="598717"/>
                    <a:gridCol w="990600"/>
                    <a:gridCol w="990600"/>
                    <a:gridCol w="990600"/>
                    <a:gridCol w="990600"/>
                    <a:gridCol w="9906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Allele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AFA</a:t>
                          </a:r>
                          <a:endParaRPr lang="en-US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CHN</a:t>
                          </a:r>
                          <a:endParaRPr lang="en-US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EUR</a:t>
                          </a:r>
                          <a:endParaRPr lang="en-US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HIS</a:t>
                          </a:r>
                          <a:endParaRPr lang="en-US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ALL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A</a:t>
                          </a:r>
                          <a:endParaRPr lang="en-US" dirty="0"/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𝜷</m:t>
                                </m:r>
                              </m:oMath>
                            </m:oMathPara>
                          </a14:m>
                          <a:endParaRPr lang="en-US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0.18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b="1" dirty="0" smtClean="0"/>
                            <a:t>0.25</a:t>
                          </a:r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0.20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0.21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0.21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 smtClean="0">
                              <a:solidFill>
                                <a:schemeClr val="bg1"/>
                              </a:solidFill>
                            </a:rPr>
                            <a:t>P</a:t>
                          </a:r>
                          <a:endParaRPr lang="en-US" i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0.01</a:t>
                          </a:r>
                          <a:endParaRPr lang="en-US" dirty="0"/>
                        </a:p>
                      </a:txBody>
                      <a:tcPr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1E-04</a:t>
                          </a:r>
                          <a:endParaRPr lang="en-US" dirty="0"/>
                        </a:p>
                      </a:txBody>
                      <a:tcPr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2E-13</a:t>
                          </a:r>
                          <a:endParaRPr lang="en-US" dirty="0"/>
                        </a:p>
                      </a:txBody>
                      <a:tcPr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1E-07</a:t>
                          </a:r>
                          <a:endParaRPr lang="en-US" dirty="0"/>
                        </a:p>
                      </a:txBody>
                      <a:tcPr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&lt;2E-16</a:t>
                          </a:r>
                          <a:endParaRPr lang="en-US" dirty="0"/>
                        </a:p>
                      </a:txBody>
                      <a:tcPr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B</a:t>
                          </a:r>
                          <a:endParaRPr lang="en-US" dirty="0"/>
                        </a:p>
                      </a:txBody>
                      <a:tcPr anchor="ctr"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Para xmlns:m="http://schemas.openxmlformats.org/officeDocument/2006/math">
                              <m:oMathParaPr>
                                <m:jc m:val="centerGroup"/>
                              </m:oMathParaPr>
                              <m:oMath xmlns:m="http://schemas.openxmlformats.org/officeDocument/2006/math">
                                <m:r>
                                  <a:rPr lang="en-US" b="1" i="1" smtClean="0">
                                    <a:solidFill>
                                      <a:schemeClr val="bg1"/>
                                    </a:solidFill>
                                    <a:latin typeface="Cambria Math"/>
                                  </a:rPr>
                                  <m:t>𝜷</m:t>
                                </m:r>
                              </m:oMath>
                            </m:oMathPara>
                          </a14:m>
                          <a:endParaRPr lang="en-US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0.35</a:t>
                          </a:r>
                          <a:endParaRPr lang="en-US" dirty="0"/>
                        </a:p>
                      </a:txBody>
                      <a:tcP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b="1" dirty="0" smtClean="0"/>
                            <a:t>0.25</a:t>
                          </a:r>
                          <a:endParaRPr lang="en-US" b="1" dirty="0"/>
                        </a:p>
                      </a:txBody>
                      <a:tcP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0.35</a:t>
                          </a:r>
                          <a:endParaRPr lang="en-US" dirty="0"/>
                        </a:p>
                      </a:txBody>
                      <a:tcP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0.34</a:t>
                          </a:r>
                          <a:endParaRPr lang="en-US" dirty="0"/>
                        </a:p>
                      </a:txBody>
                      <a:tcP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0.34</a:t>
                          </a:r>
                          <a:endParaRPr lang="en-US" dirty="0"/>
                        </a:p>
                      </a:txBody>
                      <a:tcP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 smtClean="0">
                              <a:solidFill>
                                <a:schemeClr val="bg1"/>
                              </a:solidFill>
                            </a:rPr>
                            <a:t>P</a:t>
                          </a:r>
                          <a:endParaRPr lang="en-US" i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1E-06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3E-04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2E-14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5E-06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&lt;2E-16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2989834086"/>
                  </p:ext>
                </p:extLst>
              </p:nvPr>
            </p:nvGraphicFramePr>
            <p:xfrm>
              <a:off x="1447797" y="4572000"/>
              <a:ext cx="6477003" cy="1854200"/>
            </p:xfrm>
            <a:graphic>
              <a:graphicData uri="http://schemas.openxmlformats.org/drawingml/2006/table">
                <a:tbl>
                  <a:tblPr firstRow="1" firstCol="1" bandRow="1">
                    <a:tableStyleId>{5C22544A-7EE6-4342-B048-85BDC9FD1C3A}</a:tableStyleId>
                  </a:tblPr>
                  <a:tblGrid>
                    <a:gridCol w="925286"/>
                    <a:gridCol w="598717"/>
                    <a:gridCol w="990600"/>
                    <a:gridCol w="990600"/>
                    <a:gridCol w="990600"/>
                    <a:gridCol w="990600"/>
                    <a:gridCol w="990600"/>
                  </a:tblGrid>
                  <a:tr h="370840"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Allele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endParaRPr lang="en-US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AFA</a:t>
                          </a:r>
                          <a:endParaRPr lang="en-US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CHN</a:t>
                          </a:r>
                          <a:endParaRPr lang="en-US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EUR</a:t>
                          </a:r>
                          <a:endParaRPr lang="en-US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0" dirty="0" smtClean="0"/>
                            <a:t>HIS</a:t>
                          </a:r>
                          <a:endParaRPr lang="en-US" b="0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ALL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A</a:t>
                          </a:r>
                          <a:endParaRPr lang="en-US" dirty="0"/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blipFill rotWithShape="1">
                          <a:blip r:embed="rId2"/>
                          <a:stretch>
                            <a:fillRect l="-155102" t="-108197" r="-829592" b="-322951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0.18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b="1" dirty="0" smtClean="0"/>
                            <a:t>0.25</a:t>
                          </a:r>
                          <a:endParaRPr lang="en-US" b="1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0.20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0.21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0.21</a:t>
                          </a:r>
                          <a:endParaRPr lang="en-US" dirty="0"/>
                        </a:p>
                      </a:txBody>
                      <a:tcPr/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 smtClean="0">
                              <a:solidFill>
                                <a:schemeClr val="bg1"/>
                              </a:solidFill>
                            </a:rPr>
                            <a:t>P</a:t>
                          </a:r>
                          <a:endParaRPr lang="en-US" i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0.01</a:t>
                          </a:r>
                          <a:endParaRPr lang="en-US" dirty="0"/>
                        </a:p>
                      </a:txBody>
                      <a:tcPr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1E-04</a:t>
                          </a:r>
                          <a:endParaRPr lang="en-US" dirty="0"/>
                        </a:p>
                      </a:txBody>
                      <a:tcPr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2E-13</a:t>
                          </a:r>
                          <a:endParaRPr lang="en-US" dirty="0"/>
                        </a:p>
                      </a:txBody>
                      <a:tcPr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1E-07</a:t>
                          </a:r>
                          <a:endParaRPr lang="en-US" dirty="0"/>
                        </a:p>
                      </a:txBody>
                      <a:tcPr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&lt;2E-16</a:t>
                          </a:r>
                          <a:endParaRPr lang="en-US" dirty="0"/>
                        </a:p>
                      </a:txBody>
                      <a:tcPr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  <a:tr h="370840">
                    <a:tc rowSpan="2">
                      <a:txBody>
                        <a:bodyPr/>
                        <a:lstStyle/>
                        <a:p>
                          <a:pPr algn="ctr"/>
                          <a:r>
                            <a:rPr lang="en-US" dirty="0" smtClean="0"/>
                            <a:t>B</a:t>
                          </a:r>
                          <a:endParaRPr lang="en-US" dirty="0"/>
                        </a:p>
                      </a:txBody>
                      <a:tcPr anchor="ctr"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blipFill rotWithShape="1">
                          <a:blip r:embed="rId2"/>
                          <a:stretch>
                            <a:fillRect l="-155102" t="-306557" r="-829592" b="-124590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0.35</a:t>
                          </a:r>
                          <a:endParaRPr lang="en-US" dirty="0"/>
                        </a:p>
                      </a:txBody>
                      <a:tcP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b="1" dirty="0" smtClean="0"/>
                            <a:t>0.25</a:t>
                          </a:r>
                          <a:endParaRPr lang="en-US" b="1" dirty="0"/>
                        </a:p>
                      </a:txBody>
                      <a:tcP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0.35</a:t>
                          </a:r>
                          <a:endParaRPr lang="en-US" dirty="0"/>
                        </a:p>
                      </a:txBody>
                      <a:tcP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0.34</a:t>
                          </a:r>
                          <a:endParaRPr lang="en-US" dirty="0"/>
                        </a:p>
                      </a:txBody>
                      <a:tcP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0.34</a:t>
                          </a:r>
                          <a:endParaRPr lang="en-US" dirty="0"/>
                        </a:p>
                      </a:txBody>
                      <a:tcPr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</a:tr>
                  <a:tr h="370840">
                    <a:tc vMerge="1">
                      <a:txBody>
                        <a:bodyPr/>
                        <a:lstStyle/>
                        <a:p>
                          <a:pPr algn="ctr"/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i="1" dirty="0" smtClean="0">
                              <a:solidFill>
                                <a:schemeClr val="bg1"/>
                              </a:solidFill>
                            </a:rPr>
                            <a:t>P</a:t>
                          </a:r>
                          <a:endParaRPr lang="en-US" i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1E-06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3E-04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2E-14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5E-06</a:t>
                          </a:r>
                          <a:endParaRPr lang="en-US" dirty="0"/>
                        </a:p>
                      </a:txBody>
                      <a:tcPr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&lt;2E-16</a:t>
                          </a:r>
                          <a:endParaRPr lang="en-US" dirty="0"/>
                        </a:p>
                      </a:txBody>
                      <a:tcPr/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Rectangle 4"/>
          <p:cNvSpPr/>
          <p:nvPr/>
        </p:nvSpPr>
        <p:spPr>
          <a:xfrm>
            <a:off x="3962400" y="4572000"/>
            <a:ext cx="990600" cy="18288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16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264601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Distribution of VWF by ABO Type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6566" y="1600200"/>
            <a:ext cx="8190868" cy="4876800"/>
          </a:xfrm>
        </p:spPr>
      </p:pic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17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5938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Results: ABO and ABI</a:t>
            </a:r>
            <a:r>
              <a:rPr lang="en-US" dirty="0"/>
              <a:t>/</a:t>
            </a:r>
            <a:r>
              <a:rPr lang="en-US" dirty="0" smtClean="0"/>
              <a:t>PAD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Content Placeholder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229600" cy="5029200"/>
              </a:xfrm>
            </p:spPr>
            <p:txBody>
              <a:bodyPr>
                <a:normAutofit/>
              </a:bodyPr>
              <a:lstStyle/>
              <a:p>
                <a:r>
                  <a:rPr lang="en-US" dirty="0" smtClean="0"/>
                  <a:t>ABI was modeled using linear regression</a:t>
                </a:r>
              </a:p>
              <a:p>
                <a:pPr lvl="1"/>
                <a:r>
                  <a:rPr lang="en-US" dirty="0" smtClean="0"/>
                  <a:t>Filtered out subjects with ABI &gt; 1.4</a:t>
                </a:r>
              </a:p>
              <a:p>
                <a:pPr lvl="1"/>
                <a:r>
                  <a:rPr lang="en-US" dirty="0" smtClean="0"/>
                  <a:t>PAD (ABI&lt; 0.9 </a:t>
                </a:r>
                <a14:m>
                  <m:oMath xmlns:m="http://schemas.openxmlformats.org/officeDocument/2006/math">
                    <m:r>
                      <a:rPr lang="en-US" b="0" i="1" smtClean="0">
                        <a:latin typeface="Cambria Math"/>
                      </a:rPr>
                      <m:t>→</m:t>
                    </m:r>
                  </m:oMath>
                </a14:m>
                <a:r>
                  <a:rPr lang="en-US" i="1" dirty="0"/>
                  <a:t> </a:t>
                </a:r>
                <a:r>
                  <a:rPr lang="en-US" i="1" dirty="0" smtClean="0"/>
                  <a:t>Affected</a:t>
                </a:r>
                <a:r>
                  <a:rPr lang="en-US" dirty="0" smtClean="0"/>
                  <a:t>) modeled using logistic regression</a:t>
                </a:r>
                <a:endParaRPr lang="en-US" dirty="0"/>
              </a:p>
              <a:p>
                <a:endParaRPr lang="en-US" dirty="0" smtClean="0"/>
              </a:p>
              <a:p>
                <a:r>
                  <a:rPr lang="en-US" dirty="0" smtClean="0"/>
                  <a:t>Type-A significantly associated with lower ABI in AFA</a:t>
                </a:r>
              </a:p>
              <a:p>
                <a:pPr lvl="1"/>
                <a:r>
                  <a:rPr lang="en-US" dirty="0" smtClean="0"/>
                  <a:t>Additional analyses indicate additive effect of A allele </a:t>
                </a:r>
              </a:p>
              <a:p>
                <a:pPr lvl="1"/>
                <a:r>
                  <a:rPr lang="en-US" dirty="0" smtClean="0"/>
                  <a:t>Appears to be race-specific effect</a:t>
                </a:r>
              </a:p>
              <a:p>
                <a:pPr lvl="1"/>
                <a:endParaRPr lang="en-US" dirty="0" smtClean="0"/>
              </a:p>
              <a:p>
                <a:r>
                  <a:rPr lang="en-US" dirty="0" smtClean="0"/>
                  <a:t>Similar results for Type-A and PAD</a:t>
                </a:r>
              </a:p>
              <a:p>
                <a:pPr lvl="1"/>
                <a:r>
                  <a:rPr lang="en-US" dirty="0" smtClean="0"/>
                  <a:t>AFA has lowest Type-A frequency and highest PAD frequency</a:t>
                </a:r>
              </a:p>
              <a:p>
                <a:pPr lvl="1"/>
                <a:r>
                  <a:rPr lang="en-US" dirty="0" smtClean="0"/>
                  <a:t>OR per copy of A allele:  </a:t>
                </a:r>
                <a:r>
                  <a:rPr lang="en-US" b="1" dirty="0" smtClean="0"/>
                  <a:t>1.80 (1.26,2.54); </a:t>
                </a:r>
                <a:r>
                  <a:rPr lang="en-US" b="1" i="1" dirty="0" smtClean="0"/>
                  <a:t>P</a:t>
                </a:r>
                <a:r>
                  <a:rPr lang="en-US" b="1" dirty="0" smtClean="0"/>
                  <a:t> = 0.00095</a:t>
                </a:r>
              </a:p>
              <a:p>
                <a:endParaRPr lang="en-US" dirty="0" smtClean="0"/>
              </a:p>
              <a:p>
                <a:endParaRPr lang="en-US" dirty="0"/>
              </a:p>
              <a:p>
                <a:endParaRPr lang="en-US" dirty="0" smtClean="0"/>
              </a:p>
            </p:txBody>
          </p:sp>
        </mc:Choice>
        <mc:Fallback xmlns="">
          <p:sp>
            <p:nvSpPr>
              <p:cNvPr id="3" name="Content Placeholder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229600" cy="5029200"/>
              </a:xfrm>
              <a:blipFill rotWithShape="1">
                <a:blip r:embed="rId3"/>
                <a:stretch>
                  <a:fillRect l="-667" t="-848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18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476441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Results: ABO and CHD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4191000" cy="4876800"/>
          </a:xfrm>
        </p:spPr>
        <p:txBody>
          <a:bodyPr>
            <a:normAutofit/>
          </a:bodyPr>
          <a:lstStyle/>
          <a:p>
            <a:r>
              <a:rPr lang="en-US" dirty="0" smtClean="0"/>
              <a:t>No significant associations with CHD and ABO Type</a:t>
            </a:r>
          </a:p>
          <a:p>
            <a:pPr lvl="1"/>
            <a:r>
              <a:rPr lang="en-US" dirty="0" smtClean="0"/>
              <a:t>Either as factor or O vs. non-O</a:t>
            </a:r>
          </a:p>
          <a:p>
            <a:pPr lvl="1"/>
            <a:r>
              <a:rPr lang="en-US" dirty="0" smtClean="0"/>
              <a:t>Similar results when stratifying by gender</a:t>
            </a:r>
          </a:p>
          <a:p>
            <a:pPr lvl="1"/>
            <a:r>
              <a:rPr lang="en-US" dirty="0" smtClean="0"/>
              <a:t>Limited by lack of events</a:t>
            </a:r>
          </a:p>
          <a:p>
            <a:endParaRPr lang="en-US" dirty="0" smtClean="0"/>
          </a:p>
          <a:p>
            <a:r>
              <a:rPr lang="en-US" dirty="0" smtClean="0"/>
              <a:t>Risk </a:t>
            </a:r>
            <a:r>
              <a:rPr lang="en-US" dirty="0" smtClean="0"/>
              <a:t>association </a:t>
            </a:r>
            <a:r>
              <a:rPr lang="en-US" dirty="0" smtClean="0"/>
              <a:t>with A-allele count in pooled analysis</a:t>
            </a:r>
          </a:p>
          <a:p>
            <a:pPr lvl="1"/>
            <a:r>
              <a:rPr lang="en-US" dirty="0" smtClean="0"/>
              <a:t>HR = 1.20 (1.02,1.40)</a:t>
            </a:r>
          </a:p>
          <a:p>
            <a:pPr lvl="1"/>
            <a:r>
              <a:rPr lang="en-US" b="1" i="1" dirty="0" smtClean="0"/>
              <a:t>P</a:t>
            </a:r>
            <a:r>
              <a:rPr lang="en-US" b="1" dirty="0" smtClean="0"/>
              <a:t> = 0.025 </a:t>
            </a:r>
            <a:endParaRPr lang="en-US" b="1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687245" y="1447800"/>
            <a:ext cx="4532955" cy="4526209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6096000" y="14478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All Mesa Subjects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19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3566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Background and Genetics of ABO</a:t>
            </a:r>
          </a:p>
          <a:p>
            <a:endParaRPr lang="en-US" dirty="0"/>
          </a:p>
          <a:p>
            <a:r>
              <a:rPr lang="en-US" dirty="0" smtClean="0"/>
              <a:t>MESA ABO Genetic Data</a:t>
            </a:r>
          </a:p>
          <a:p>
            <a:endParaRPr lang="en-US" dirty="0"/>
          </a:p>
          <a:p>
            <a:r>
              <a:rPr lang="en-US" dirty="0" smtClean="0"/>
              <a:t>Haplotype Estimation and ABO Allele Assignment</a:t>
            </a:r>
          </a:p>
          <a:p>
            <a:endParaRPr lang="en-US" dirty="0"/>
          </a:p>
          <a:p>
            <a:r>
              <a:rPr lang="en-US" dirty="0" smtClean="0"/>
              <a:t>Distributional Characteristics of ABO in MESA</a:t>
            </a:r>
          </a:p>
          <a:p>
            <a:endParaRPr lang="en-US" dirty="0"/>
          </a:p>
          <a:p>
            <a:r>
              <a:rPr lang="en-US" dirty="0" smtClean="0"/>
              <a:t>Associations with ABO and Cardiovascular Phenotypes</a:t>
            </a:r>
          </a:p>
          <a:p>
            <a:endParaRPr lang="en-US" dirty="0"/>
          </a:p>
          <a:p>
            <a:r>
              <a:rPr lang="en-US" dirty="0" smtClean="0"/>
              <a:t>Conclusions and Future Work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576104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Conclusions and Future Work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/>
              <a:t>Successfully assigned ABO blood types to 94-99% of MESA cohort</a:t>
            </a:r>
          </a:p>
          <a:p>
            <a:pPr lvl="1"/>
            <a:r>
              <a:rPr lang="en-US" dirty="0" smtClean="0"/>
              <a:t>Identified large number of novel alleles (especially in AFA)</a:t>
            </a:r>
          </a:p>
          <a:p>
            <a:pPr lvl="1"/>
            <a:r>
              <a:rPr lang="en-US" dirty="0" smtClean="0"/>
              <a:t>Genetic diversity in AFA made haplotyping relatively more difficult</a:t>
            </a:r>
          </a:p>
          <a:p>
            <a:pPr lvl="1"/>
            <a:r>
              <a:rPr lang="en-US" dirty="0" smtClean="0"/>
              <a:t>More generic modeling of ABO could increase typing </a:t>
            </a:r>
            <a:r>
              <a:rPr lang="en-US" dirty="0" smtClean="0"/>
              <a:t>rate (</a:t>
            </a:r>
            <a:r>
              <a:rPr lang="en-US" u="sng" dirty="0" smtClean="0"/>
              <a:t>178</a:t>
            </a:r>
            <a:r>
              <a:rPr lang="en-US" dirty="0" smtClean="0"/>
              <a:t> w/o ABO)</a:t>
            </a:r>
            <a:endParaRPr lang="en-US" dirty="0" smtClean="0"/>
          </a:p>
          <a:p>
            <a:pPr lvl="1"/>
            <a:endParaRPr lang="en-US" dirty="0" smtClean="0"/>
          </a:p>
          <a:p>
            <a:r>
              <a:rPr lang="en-US" dirty="0" smtClean="0"/>
              <a:t>ABO association results for ABI and CHD indicate potential role of </a:t>
            </a:r>
            <a:r>
              <a:rPr lang="en-US" dirty="0" smtClean="0"/>
              <a:t>A-allele </a:t>
            </a:r>
            <a:r>
              <a:rPr lang="en-US" dirty="0" smtClean="0"/>
              <a:t>count</a:t>
            </a:r>
          </a:p>
          <a:p>
            <a:pPr lvl="1"/>
            <a:r>
              <a:rPr lang="en-US" dirty="0" smtClean="0"/>
              <a:t>Increased risk of CHD with A-allele carriers?</a:t>
            </a:r>
          </a:p>
          <a:p>
            <a:pPr lvl="1"/>
            <a:r>
              <a:rPr lang="en-US" dirty="0" smtClean="0"/>
              <a:t>Lower ABI, increased PAD risk in AFA with Type-A</a:t>
            </a:r>
            <a:endParaRPr lang="en-US" dirty="0"/>
          </a:p>
          <a:p>
            <a:pPr marL="274320" lvl="1" indent="0">
              <a:buNone/>
            </a:pPr>
            <a:endParaRPr lang="en-US" dirty="0"/>
          </a:p>
          <a:p>
            <a:r>
              <a:rPr lang="en-US" dirty="0" smtClean="0"/>
              <a:t>Multiple ways to model ABO blood type at finer granularity</a:t>
            </a:r>
          </a:p>
          <a:p>
            <a:pPr lvl="1"/>
            <a:r>
              <a:rPr lang="en-US" dirty="0" smtClean="0"/>
              <a:t>E.g., A1 </a:t>
            </a:r>
            <a:r>
              <a:rPr lang="en-US" dirty="0" smtClean="0"/>
              <a:t>vs. A2 alleles (role in CHN?)</a:t>
            </a:r>
          </a:p>
          <a:p>
            <a:pPr lvl="1"/>
            <a:endParaRPr lang="en-US" dirty="0"/>
          </a:p>
          <a:p>
            <a:r>
              <a:rPr lang="en-US" dirty="0" smtClean="0"/>
              <a:t>Effect modifications?  </a:t>
            </a:r>
            <a:r>
              <a:rPr lang="en-US" dirty="0"/>
              <a:t>Correlation with other risk factors</a:t>
            </a:r>
            <a:r>
              <a:rPr lang="en-US" dirty="0" smtClean="0"/>
              <a:t>?</a:t>
            </a:r>
          </a:p>
          <a:p>
            <a:pPr lvl="1"/>
            <a:endParaRPr lang="en-US" dirty="0"/>
          </a:p>
          <a:p>
            <a:r>
              <a:rPr lang="en-US" dirty="0" smtClean="0"/>
              <a:t>Manual curation of remaining haplotypes to determine ABO status</a:t>
            </a:r>
          </a:p>
          <a:p>
            <a:pPr lvl="1"/>
            <a:r>
              <a:rPr lang="en-US" dirty="0" smtClean="0"/>
              <a:t>38 total subjects with </a:t>
            </a:r>
            <a:r>
              <a:rPr lang="en-US" i="1" dirty="0" smtClean="0"/>
              <a:t>PPr </a:t>
            </a:r>
            <a:r>
              <a:rPr lang="en-US" dirty="0" smtClean="0"/>
              <a:t>&gt; 0.9 but unknown ABO status</a:t>
            </a:r>
          </a:p>
          <a:p>
            <a:pPr lvl="1"/>
            <a:r>
              <a:rPr lang="en-US" dirty="0" smtClean="0"/>
              <a:t>Likely A1 alleles</a:t>
            </a:r>
          </a:p>
          <a:p>
            <a:pPr lvl="1"/>
            <a:endParaRPr lang="en-US" dirty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20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92642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Acknowledgments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676400"/>
            <a:ext cx="7162800" cy="4800600"/>
          </a:xfrm>
        </p:spPr>
        <p:txBody>
          <a:bodyPr numCol="2">
            <a:noAutofit/>
          </a:bodyPr>
          <a:lstStyle/>
          <a:p>
            <a:pPr>
              <a:spcAft>
                <a:spcPts val="600"/>
              </a:spcAft>
            </a:pPr>
            <a:r>
              <a:rPr lang="en-US" sz="1600" b="1" dirty="0" smtClean="0"/>
              <a:t>MESA Adhesion Study</a:t>
            </a:r>
          </a:p>
          <a:p>
            <a:pPr lvl="1" fontAlgn="t">
              <a:spcAft>
                <a:spcPts val="600"/>
              </a:spcAft>
            </a:pPr>
            <a:r>
              <a:rPr lang="en-US" sz="1400" dirty="0"/>
              <a:t>Suzette J. Bielinski, PhD</a:t>
            </a:r>
          </a:p>
          <a:p>
            <a:pPr lvl="1" fontAlgn="t">
              <a:spcAft>
                <a:spcPts val="600"/>
              </a:spcAft>
            </a:pPr>
            <a:r>
              <a:rPr lang="en-US" sz="1400" dirty="0"/>
              <a:t>Mariza de Andrade, PhD</a:t>
            </a:r>
          </a:p>
          <a:p>
            <a:pPr lvl="1" fontAlgn="t">
              <a:spcAft>
                <a:spcPts val="600"/>
              </a:spcAft>
            </a:pPr>
            <a:r>
              <a:rPr lang="en-US" sz="1400" dirty="0"/>
              <a:t>Paul A. Decker, MS</a:t>
            </a:r>
          </a:p>
          <a:p>
            <a:pPr lvl="1" fontAlgn="t">
              <a:spcAft>
                <a:spcPts val="600"/>
              </a:spcAft>
            </a:pPr>
            <a:r>
              <a:rPr lang="en-US" sz="1400" dirty="0"/>
              <a:t>Phil Kirsch, MPH</a:t>
            </a:r>
          </a:p>
          <a:p>
            <a:pPr lvl="1" fontAlgn="t">
              <a:spcAft>
                <a:spcPts val="600"/>
              </a:spcAft>
            </a:pPr>
            <a:r>
              <a:rPr lang="en-US" sz="1400" dirty="0"/>
              <a:t>Hughes Sicotte, PhD</a:t>
            </a:r>
          </a:p>
          <a:p>
            <a:pPr lvl="1" fontAlgn="t">
              <a:spcAft>
                <a:spcPts val="600"/>
              </a:spcAft>
            </a:pPr>
            <a:r>
              <a:rPr lang="en-US" sz="1400" dirty="0"/>
              <a:t>Nicholas B. Larson, PhD</a:t>
            </a:r>
          </a:p>
          <a:p>
            <a:pPr lvl="1" fontAlgn="t">
              <a:spcAft>
                <a:spcPts val="600"/>
              </a:spcAft>
            </a:pPr>
            <a:r>
              <a:rPr lang="en-US" sz="1400" dirty="0" smtClean="0"/>
              <a:t>Cecilia </a:t>
            </a:r>
            <a:r>
              <a:rPr lang="en-US" sz="1400" dirty="0"/>
              <a:t>Berardi, MD</a:t>
            </a:r>
          </a:p>
          <a:p>
            <a:pPr lvl="1" fontAlgn="t">
              <a:spcAft>
                <a:spcPts val="600"/>
              </a:spcAft>
            </a:pPr>
            <a:r>
              <a:rPr lang="en-US" sz="1400" dirty="0"/>
              <a:t>Michael Tsai, MD</a:t>
            </a:r>
          </a:p>
          <a:p>
            <a:pPr lvl="1" fontAlgn="t">
              <a:spcAft>
                <a:spcPts val="600"/>
              </a:spcAft>
            </a:pPr>
            <a:r>
              <a:rPr lang="en-US" sz="1400" dirty="0"/>
              <a:t>Naomi Hanson, MS</a:t>
            </a:r>
          </a:p>
          <a:p>
            <a:pPr lvl="1">
              <a:spcAft>
                <a:spcPts val="600"/>
              </a:spcAft>
            </a:pPr>
            <a:r>
              <a:rPr lang="en-US" sz="1400" dirty="0"/>
              <a:t>James S. Pankow, PhD</a:t>
            </a:r>
          </a:p>
          <a:p>
            <a:pPr lvl="1" fontAlgn="t">
              <a:spcAft>
                <a:spcPts val="600"/>
              </a:spcAft>
            </a:pPr>
            <a:r>
              <a:rPr lang="en-US" sz="1400" dirty="0" err="1"/>
              <a:t>Weihong</a:t>
            </a:r>
            <a:r>
              <a:rPr lang="en-US" sz="1400" dirty="0"/>
              <a:t> Tang, PhD</a:t>
            </a:r>
          </a:p>
          <a:p>
            <a:pPr lvl="1" fontAlgn="t">
              <a:spcAft>
                <a:spcPts val="600"/>
              </a:spcAft>
            </a:pPr>
            <a:r>
              <a:rPr lang="en-US" sz="1400" dirty="0"/>
              <a:t>Michele Sale, PhD</a:t>
            </a:r>
          </a:p>
          <a:p>
            <a:pPr lvl="1" fontAlgn="t">
              <a:spcAft>
                <a:spcPts val="600"/>
              </a:spcAft>
            </a:pPr>
            <a:r>
              <a:rPr lang="en-US" sz="1400" dirty="0" smtClean="0"/>
              <a:t>Christina </a:t>
            </a:r>
            <a:r>
              <a:rPr lang="en-US" sz="1400" dirty="0"/>
              <a:t>Wassel, </a:t>
            </a:r>
            <a:r>
              <a:rPr lang="en-US" sz="1400" dirty="0" smtClean="0"/>
              <a:t>PhD</a:t>
            </a:r>
          </a:p>
          <a:p>
            <a:pPr lvl="1" fontAlgn="t">
              <a:spcAft>
                <a:spcPts val="600"/>
              </a:spcAft>
            </a:pPr>
            <a:endParaRPr lang="en-US" sz="1200" dirty="0"/>
          </a:p>
          <a:p>
            <a:pPr fontAlgn="t">
              <a:spcAft>
                <a:spcPts val="600"/>
              </a:spcAft>
            </a:pPr>
            <a:endParaRPr lang="en-US" sz="1200" b="1" dirty="0" smtClean="0"/>
          </a:p>
          <a:p>
            <a:pPr fontAlgn="t">
              <a:spcAft>
                <a:spcPts val="600"/>
              </a:spcAft>
            </a:pPr>
            <a:endParaRPr lang="en-US" sz="1200" b="1" dirty="0"/>
          </a:p>
          <a:p>
            <a:pPr fontAlgn="t">
              <a:spcAft>
                <a:spcPts val="600"/>
              </a:spcAft>
            </a:pPr>
            <a:endParaRPr lang="en-US" sz="1200" b="1" dirty="0" smtClean="0"/>
          </a:p>
          <a:p>
            <a:pPr fontAlgn="t">
              <a:spcAft>
                <a:spcPts val="600"/>
              </a:spcAft>
            </a:pPr>
            <a:endParaRPr lang="en-US" sz="1200" b="1" dirty="0"/>
          </a:p>
          <a:p>
            <a:pPr fontAlgn="t">
              <a:spcAft>
                <a:spcPts val="600"/>
              </a:spcAft>
            </a:pPr>
            <a:r>
              <a:rPr lang="en-US" sz="1600" b="1" dirty="0" err="1" smtClean="0"/>
              <a:t>CardioMetaboChip</a:t>
            </a:r>
            <a:r>
              <a:rPr lang="en-US" sz="1600" b="1" dirty="0" smtClean="0"/>
              <a:t> Collaborators</a:t>
            </a:r>
          </a:p>
          <a:p>
            <a:pPr lvl="1" fontAlgn="t">
              <a:spcAft>
                <a:spcPts val="600"/>
              </a:spcAft>
            </a:pPr>
            <a:r>
              <a:rPr lang="en-US" sz="1400" dirty="0" smtClean="0"/>
              <a:t>MESA Air</a:t>
            </a:r>
          </a:p>
          <a:p>
            <a:pPr lvl="2" fontAlgn="t">
              <a:spcAft>
                <a:spcPts val="600"/>
              </a:spcAft>
            </a:pPr>
            <a:r>
              <a:rPr lang="en-US" sz="1400" dirty="0" smtClean="0"/>
              <a:t>Joel D. Kaufman</a:t>
            </a:r>
          </a:p>
          <a:p>
            <a:pPr lvl="2" fontAlgn="t">
              <a:spcAft>
                <a:spcPts val="600"/>
              </a:spcAft>
            </a:pPr>
            <a:r>
              <a:rPr lang="en-US" sz="1400" dirty="0" smtClean="0"/>
              <a:t>Sverre Vedal</a:t>
            </a:r>
          </a:p>
          <a:p>
            <a:pPr lvl="1" fontAlgn="t">
              <a:spcAft>
                <a:spcPts val="600"/>
              </a:spcAft>
            </a:pPr>
            <a:r>
              <a:rPr lang="en-US" sz="1400" dirty="0" smtClean="0"/>
              <a:t>MESA Genotype</a:t>
            </a:r>
          </a:p>
          <a:p>
            <a:pPr lvl="2" fontAlgn="t">
              <a:spcAft>
                <a:spcPts val="600"/>
              </a:spcAft>
            </a:pPr>
            <a:r>
              <a:rPr lang="en-US" sz="1400" dirty="0" smtClean="0"/>
              <a:t>Jerome I. Rotter</a:t>
            </a:r>
          </a:p>
          <a:p>
            <a:pPr lvl="2" fontAlgn="t">
              <a:spcAft>
                <a:spcPts val="600"/>
              </a:spcAft>
            </a:pPr>
            <a:r>
              <a:rPr lang="en-US" sz="1400" dirty="0" smtClean="0"/>
              <a:t>Kent D. Taylor</a:t>
            </a:r>
          </a:p>
          <a:p>
            <a:pPr lvl="2" fontAlgn="t">
              <a:spcAft>
                <a:spcPts val="600"/>
              </a:spcAft>
            </a:pPr>
            <a:r>
              <a:rPr lang="en-US" sz="1400" dirty="0" err="1" smtClean="0"/>
              <a:t>Yii</a:t>
            </a:r>
            <a:r>
              <a:rPr lang="en-US" sz="1400" dirty="0" smtClean="0"/>
              <a:t>-Der Ida Chen</a:t>
            </a:r>
          </a:p>
          <a:p>
            <a:pPr lvl="2" fontAlgn="t">
              <a:spcAft>
                <a:spcPts val="600"/>
              </a:spcAft>
            </a:pPr>
            <a:r>
              <a:rPr lang="en-US" sz="1400" dirty="0" err="1" smtClean="0"/>
              <a:t>Xiuqing</a:t>
            </a:r>
            <a:r>
              <a:rPr lang="en-US" sz="1400" dirty="0" smtClean="0"/>
              <a:t> </a:t>
            </a:r>
            <a:r>
              <a:rPr lang="en-US" sz="1400" dirty="0" err="1" smtClean="0"/>
              <a:t>Guo</a:t>
            </a:r>
            <a:endParaRPr lang="en-US" sz="1400" dirty="0" smtClean="0"/>
          </a:p>
          <a:p>
            <a:pPr lvl="1" fontAlgn="t">
              <a:spcAft>
                <a:spcPts val="600"/>
              </a:spcAft>
            </a:pPr>
            <a:r>
              <a:rPr lang="en-US" sz="1400" dirty="0" smtClean="0"/>
              <a:t>MESA CC</a:t>
            </a:r>
          </a:p>
          <a:p>
            <a:pPr lvl="2" fontAlgn="t">
              <a:spcAft>
                <a:spcPts val="600"/>
              </a:spcAft>
            </a:pPr>
            <a:r>
              <a:rPr lang="en-US" sz="1400" dirty="0" smtClean="0"/>
              <a:t>Kayleen Williams</a:t>
            </a:r>
          </a:p>
          <a:p>
            <a:pPr marL="548640" lvl="2" indent="0" fontAlgn="t">
              <a:spcAft>
                <a:spcPts val="600"/>
              </a:spcAft>
              <a:buNone/>
            </a:pPr>
            <a:endParaRPr lang="en-US" sz="1200" dirty="0" smtClean="0"/>
          </a:p>
          <a:p>
            <a:pPr lvl="2" fontAlgn="t"/>
            <a:endParaRPr lang="en-US" sz="1200" dirty="0" smtClean="0"/>
          </a:p>
          <a:p>
            <a:pPr lvl="1" fontAlgn="t"/>
            <a:endParaRPr lang="en-US" sz="1200" dirty="0" smtClean="0"/>
          </a:p>
          <a:p>
            <a:pPr fontAlgn="t"/>
            <a:endParaRPr lang="en-US" sz="1200" dirty="0"/>
          </a:p>
          <a:p>
            <a:pPr fontAlgn="t"/>
            <a:endParaRPr lang="en-US" sz="1200" dirty="0" smtClean="0"/>
          </a:p>
          <a:p>
            <a:pPr fontAlgn="t"/>
            <a:endParaRPr lang="en-US" sz="1200" dirty="0" smtClean="0"/>
          </a:p>
          <a:p>
            <a:pPr fontAlgn="t"/>
            <a:endParaRPr lang="en-US" sz="1200" dirty="0"/>
          </a:p>
          <a:p>
            <a:pPr lvl="1" fontAlgn="t"/>
            <a:endParaRPr lang="en-US" sz="1200" dirty="0"/>
          </a:p>
          <a:p>
            <a:pPr lvl="1" fontAlgn="t"/>
            <a:endParaRPr lang="en-US" sz="1200" dirty="0"/>
          </a:p>
          <a:p>
            <a:pPr fontAlgn="t"/>
            <a:endParaRPr lang="en-US" sz="1200" dirty="0"/>
          </a:p>
          <a:p>
            <a:pPr marL="0" indent="0" fontAlgn="t">
              <a:buNone/>
            </a:pPr>
            <a:endParaRPr lang="en-US" sz="12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21</a:t>
            </a:fld>
            <a:endParaRPr lang="en-US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099239"/>
            <a:ext cx="748286" cy="815342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810000"/>
            <a:ext cx="869659" cy="869659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9105" y="4800600"/>
            <a:ext cx="901554" cy="901554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117517"/>
            <a:ext cx="916633" cy="5541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114418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2514600" y="3048000"/>
            <a:ext cx="472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chemeClr val="tx2"/>
                </a:solidFill>
              </a:rPr>
              <a:t>ADDITIONAL SLIDES</a:t>
            </a:r>
            <a:endParaRPr lang="en-US" sz="2800" b="1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22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1507260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Haplotype Estimation </a:t>
            </a:r>
            <a:r>
              <a:rPr lang="en-US" dirty="0" smtClean="0"/>
              <a:t>Methods – “EM”</a:t>
            </a:r>
            <a:endParaRPr lang="en-US" dirty="0"/>
          </a:p>
        </p:txBody>
      </p:sp>
      <p:sp>
        <p:nvSpPr>
          <p:cNvPr id="5" name="Curved Down Arrow 4"/>
          <p:cNvSpPr/>
          <p:nvPr/>
        </p:nvSpPr>
        <p:spPr>
          <a:xfrm>
            <a:off x="2133600" y="1905000"/>
            <a:ext cx="4648200" cy="1143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6" name="Curved Down Arrow 5"/>
          <p:cNvSpPr/>
          <p:nvPr/>
        </p:nvSpPr>
        <p:spPr>
          <a:xfrm flipH="1" flipV="1">
            <a:off x="1981200" y="5180376"/>
            <a:ext cx="4648200" cy="1143000"/>
          </a:xfrm>
          <a:prstGeom prst="curvedDown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048000" y="6386351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>
                <a:solidFill>
                  <a:schemeClr val="tx2"/>
                </a:solidFill>
              </a:rPr>
              <a:t>“</a:t>
            </a:r>
            <a:r>
              <a:rPr lang="en-US" b="1" dirty="0" smtClean="0">
                <a:solidFill>
                  <a:schemeClr val="tx2"/>
                </a:solidFill>
              </a:rPr>
              <a:t>EXPECTATION</a:t>
            </a:r>
            <a:r>
              <a:rPr lang="en-US" dirty="0" smtClean="0">
                <a:solidFill>
                  <a:schemeClr val="tx2"/>
                </a:solidFill>
              </a:rPr>
              <a:t>”</a:t>
            </a:r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971800" y="1447800"/>
            <a:ext cx="2667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“MAXIMIZATION”</a:t>
            </a:r>
            <a:endParaRPr lang="en-US" b="1" dirty="0">
              <a:solidFill>
                <a:schemeClr val="tx2"/>
              </a:solidFill>
            </a:endParaRP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20523037"/>
              </p:ext>
            </p:extLst>
          </p:nvPr>
        </p:nvGraphicFramePr>
        <p:xfrm>
          <a:off x="381000" y="3505200"/>
          <a:ext cx="228600" cy="167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"/>
              </a:tblGrid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2</a:t>
                      </a:r>
                      <a:endParaRPr lang="en-US" sz="1600" dirty="0"/>
                    </a:p>
                  </a:txBody>
                  <a:tcPr/>
                </a:tc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/>
                </a:tc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12" name="Table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4623689"/>
              </p:ext>
            </p:extLst>
          </p:nvPr>
        </p:nvGraphicFramePr>
        <p:xfrm>
          <a:off x="1143000" y="3505200"/>
          <a:ext cx="228600" cy="167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"/>
              </a:tblGrid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solidFill>
                      <a:srgbClr val="CCFF33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solidFill>
                      <a:srgbClr val="CCFF33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rgbClr val="CCFF33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rgbClr val="CCFF33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rgbClr val="CCFF33"/>
                    </a:solidFill>
                  </a:tcPr>
                </a:tc>
              </a:tr>
            </a:tbl>
          </a:graphicData>
        </a:graphic>
      </p:graphicFrame>
      <p:graphicFrame>
        <p:nvGraphicFramePr>
          <p:cNvPr id="13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878335"/>
              </p:ext>
            </p:extLst>
          </p:nvPr>
        </p:nvGraphicFramePr>
        <p:xfrm>
          <a:off x="1828800" y="3505200"/>
          <a:ext cx="228600" cy="167640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228600"/>
              </a:tblGrid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rgbClr val="00CC99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solidFill>
                      <a:srgbClr val="00CC99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solidFill>
                      <a:srgbClr val="00CC99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1</a:t>
                      </a:r>
                      <a:endParaRPr lang="en-US" sz="1600" dirty="0"/>
                    </a:p>
                  </a:txBody>
                  <a:tcPr>
                    <a:solidFill>
                      <a:srgbClr val="00CC99"/>
                    </a:solidFill>
                  </a:tcPr>
                </a:tc>
              </a:tr>
              <a:tr h="259080">
                <a:tc>
                  <a:txBody>
                    <a:bodyPr/>
                    <a:lstStyle/>
                    <a:p>
                      <a:pPr algn="ctr"/>
                      <a:r>
                        <a:rPr lang="en-US" sz="1600" dirty="0" smtClean="0"/>
                        <a:t>0</a:t>
                      </a:r>
                      <a:endParaRPr lang="en-US" sz="1600" dirty="0"/>
                    </a:p>
                  </a:txBody>
                  <a:tcPr>
                    <a:solidFill>
                      <a:srgbClr val="00CC99"/>
                    </a:solidFill>
                  </a:tcPr>
                </a:tc>
              </a:tr>
            </a:tbl>
          </a:graphicData>
        </a:graphic>
      </p:graphicFrame>
      <p:sp>
        <p:nvSpPr>
          <p:cNvPr id="14" name="Equal 13"/>
          <p:cNvSpPr/>
          <p:nvPr/>
        </p:nvSpPr>
        <p:spPr>
          <a:xfrm>
            <a:off x="685800" y="4114800"/>
            <a:ext cx="304800" cy="304800"/>
          </a:xfrm>
          <a:prstGeom prst="math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5" name="Plus 14"/>
          <p:cNvSpPr/>
          <p:nvPr/>
        </p:nvSpPr>
        <p:spPr>
          <a:xfrm>
            <a:off x="1447800" y="4114800"/>
            <a:ext cx="304800" cy="304800"/>
          </a:xfrm>
          <a:prstGeom prst="mathPlus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2971800" y="5256576"/>
            <a:ext cx="281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Determine most likely haplotypes from genotypes</a:t>
            </a:r>
            <a:endParaRPr lang="en-US" dirty="0"/>
          </a:p>
        </p:txBody>
      </p:sp>
      <p:sp>
        <p:nvSpPr>
          <p:cNvPr id="19" name="TextBox 18"/>
          <p:cNvSpPr txBox="1"/>
          <p:nvPr/>
        </p:nvSpPr>
        <p:spPr>
          <a:xfrm>
            <a:off x="2983765" y="2014835"/>
            <a:ext cx="281940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dirty="0" smtClean="0"/>
              <a:t>Estimate </a:t>
            </a:r>
          </a:p>
          <a:p>
            <a:pPr algn="ctr"/>
            <a:r>
              <a:rPr lang="en-US" dirty="0" smtClean="0"/>
              <a:t>haplotype allele frequencies</a:t>
            </a:r>
            <a:endParaRPr lang="en-US" dirty="0"/>
          </a:p>
        </p:txBody>
      </p:sp>
      <p:sp>
        <p:nvSpPr>
          <p:cNvPr id="20" name="TextBox 19"/>
          <p:cNvSpPr txBox="1"/>
          <p:nvPr/>
        </p:nvSpPr>
        <p:spPr>
          <a:xfrm>
            <a:off x="152400" y="3124200"/>
            <a:ext cx="914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Geno</a:t>
            </a:r>
            <a:endParaRPr lang="en-US" dirty="0"/>
          </a:p>
        </p:txBody>
      </p:sp>
      <p:sp>
        <p:nvSpPr>
          <p:cNvPr id="21" name="TextBox 20"/>
          <p:cNvSpPr txBox="1"/>
          <p:nvPr/>
        </p:nvSpPr>
        <p:spPr>
          <a:xfrm>
            <a:off x="1033423" y="31358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H1</a:t>
            </a:r>
            <a:endParaRPr lang="en-US" dirty="0"/>
          </a:p>
        </p:txBody>
      </p:sp>
      <p:sp>
        <p:nvSpPr>
          <p:cNvPr id="23" name="TextBox 22"/>
          <p:cNvSpPr txBox="1"/>
          <p:nvPr/>
        </p:nvSpPr>
        <p:spPr>
          <a:xfrm>
            <a:off x="1714500" y="3135868"/>
            <a:ext cx="533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H2</a:t>
            </a:r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" name="TextBox 8"/>
              <p:cNvSpPr txBox="1"/>
              <p:nvPr/>
            </p:nvSpPr>
            <p:spPr>
              <a:xfrm>
                <a:off x="685800" y="2693782"/>
                <a:ext cx="1524000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u="sng" dirty="0" smtClean="0"/>
                  <a:t>Subject </a:t>
                </a:r>
                <a14:m>
                  <m:oMath xmlns:m="http://schemas.openxmlformats.org/officeDocument/2006/math">
                    <m:r>
                      <a:rPr lang="en-US" i="1" u="sng" dirty="0" smtClean="0">
                        <a:latin typeface="Cambria Math"/>
                      </a:rPr>
                      <m:t>𝑖</m:t>
                    </m:r>
                  </m:oMath>
                </a14:m>
                <a:endParaRPr lang="en-US" u="sng" dirty="0"/>
              </a:p>
            </p:txBody>
          </p:sp>
        </mc:Choice>
        <mc:Fallback xmlns=""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85800" y="2693782"/>
                <a:ext cx="1524000" cy="369332"/>
              </a:xfrm>
              <a:prstGeom prst="rect">
                <a:avLst/>
              </a:prstGeom>
              <a:blipFill rotWithShape="1">
                <a:blip r:embed="rId2"/>
                <a:stretch>
                  <a:fillRect l="-3600" t="-8333" b="-2666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16" name="Group 15"/>
          <p:cNvGrpSpPr/>
          <p:nvPr/>
        </p:nvGrpSpPr>
        <p:grpSpPr>
          <a:xfrm>
            <a:off x="6400800" y="3695698"/>
            <a:ext cx="1905000" cy="1104900"/>
            <a:chOff x="6019800" y="3429000"/>
            <a:chExt cx="1752600" cy="910621"/>
          </a:xfrm>
        </p:grpSpPr>
        <p:sp>
          <p:nvSpPr>
            <p:cNvPr id="10" name="Rectangle 9"/>
            <p:cNvSpPr/>
            <p:nvPr/>
          </p:nvSpPr>
          <p:spPr>
            <a:xfrm>
              <a:off x="6019800" y="3429000"/>
              <a:ext cx="1752600" cy="228600"/>
            </a:xfrm>
            <a:prstGeom prst="rect">
              <a:avLst/>
            </a:prstGeom>
            <a:solidFill>
              <a:srgbClr val="CCFF33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2" name="Rectangle 21"/>
            <p:cNvSpPr/>
            <p:nvPr/>
          </p:nvSpPr>
          <p:spPr>
            <a:xfrm>
              <a:off x="6022319" y="3657600"/>
              <a:ext cx="873781" cy="228600"/>
            </a:xfrm>
            <a:prstGeom prst="rect">
              <a:avLst/>
            </a:prstGeom>
            <a:solidFill>
              <a:srgbClr val="00CC99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4" name="Rectangle 23"/>
            <p:cNvSpPr/>
            <p:nvPr/>
          </p:nvSpPr>
          <p:spPr>
            <a:xfrm>
              <a:off x="6022319" y="3882421"/>
              <a:ext cx="683281" cy="228600"/>
            </a:xfrm>
            <a:prstGeom prst="rect">
              <a:avLst/>
            </a:prstGeom>
            <a:solidFill>
              <a:srgbClr val="FF9966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25" name="Rectangle 24"/>
            <p:cNvSpPr/>
            <p:nvPr/>
          </p:nvSpPr>
          <p:spPr>
            <a:xfrm>
              <a:off x="6019800" y="4111021"/>
              <a:ext cx="1371600" cy="228600"/>
            </a:xfrm>
            <a:prstGeom prst="rect">
              <a:avLst/>
            </a:prstGeom>
            <a:solidFill>
              <a:srgbClr val="CC9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26" name="TextBox 25"/>
          <p:cNvSpPr txBox="1"/>
          <p:nvPr/>
        </p:nvSpPr>
        <p:spPr>
          <a:xfrm>
            <a:off x="6426620" y="3265262"/>
            <a:ext cx="1524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u="sng" dirty="0" smtClean="0"/>
              <a:t>Frequency</a:t>
            </a:r>
            <a:endParaRPr lang="en-US" u="sng" dirty="0"/>
          </a:p>
        </p:txBody>
      </p:sp>
      <p:graphicFrame>
        <p:nvGraphicFramePr>
          <p:cNvPr id="17" name="Table 1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8828220"/>
              </p:ext>
            </p:extLst>
          </p:nvPr>
        </p:nvGraphicFramePr>
        <p:xfrm>
          <a:off x="6019801" y="3695696"/>
          <a:ext cx="381000" cy="110490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81000"/>
              </a:tblGrid>
              <a:tr h="276226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H1</a:t>
                      </a:r>
                      <a:endParaRPr lang="en-US" sz="1200" b="1" dirty="0"/>
                    </a:p>
                  </a:txBody>
                  <a:tcPr/>
                </a:tc>
              </a:tr>
              <a:tr h="276226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H2</a:t>
                      </a:r>
                      <a:endParaRPr lang="en-US" sz="1200" b="1" dirty="0"/>
                    </a:p>
                  </a:txBody>
                  <a:tcPr/>
                </a:tc>
              </a:tr>
              <a:tr h="276226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H3</a:t>
                      </a:r>
                      <a:endParaRPr lang="en-US" sz="1200" b="1" dirty="0"/>
                    </a:p>
                  </a:txBody>
                  <a:tcPr/>
                </a:tc>
              </a:tr>
              <a:tr h="276226">
                <a:tc>
                  <a:txBody>
                    <a:bodyPr/>
                    <a:lstStyle/>
                    <a:p>
                      <a:r>
                        <a:rPr lang="en-US" sz="1200" b="1" dirty="0" smtClean="0"/>
                        <a:t>H4</a:t>
                      </a:r>
                      <a:endParaRPr lang="en-US" sz="1200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8" name="TextBox 27"/>
          <p:cNvSpPr txBox="1"/>
          <p:nvPr/>
        </p:nvSpPr>
        <p:spPr>
          <a:xfrm>
            <a:off x="3074450" y="3738208"/>
            <a:ext cx="2667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b="1" dirty="0" smtClean="0">
                <a:solidFill>
                  <a:schemeClr val="tx2"/>
                </a:solidFill>
              </a:rPr>
              <a:t>Iterate until </a:t>
            </a:r>
            <a:r>
              <a:rPr lang="en-US" b="1" u="sng" dirty="0" smtClean="0">
                <a:solidFill>
                  <a:schemeClr val="tx2"/>
                </a:solidFill>
              </a:rPr>
              <a:t>convergence</a:t>
            </a:r>
            <a:endParaRPr lang="en-US" b="1" u="sng" dirty="0">
              <a:solidFill>
                <a:schemeClr val="tx2"/>
              </a:solidFill>
            </a:endParaRPr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57941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Number of Estimated Haplotypes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AFA had highest number of estimated haplotypes</a:t>
            </a:r>
          </a:p>
          <a:p>
            <a:pPr lvl="1"/>
            <a:r>
              <a:rPr lang="en-US" dirty="0" smtClean="0"/>
              <a:t>CHN lowest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Although AFA had 17 unknown haplotypes (no ABO assignment), corresponding frequencies </a:t>
            </a:r>
            <a:r>
              <a:rPr lang="en-US" u="sng" dirty="0" smtClean="0"/>
              <a:t>VERY</a:t>
            </a:r>
            <a:r>
              <a:rPr lang="en-US" dirty="0" smtClean="0"/>
              <a:t> low (&lt;0.001)</a:t>
            </a:r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23956685"/>
              </p:ext>
            </p:extLst>
          </p:nvPr>
        </p:nvGraphicFramePr>
        <p:xfrm>
          <a:off x="1524000" y="2708000"/>
          <a:ext cx="5791200" cy="2016400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601120"/>
                <a:gridCol w="1065880"/>
                <a:gridCol w="1066800"/>
                <a:gridCol w="1066800"/>
                <a:gridCol w="990600"/>
              </a:tblGrid>
              <a:tr h="3458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gridSpan="4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Number of Estimated</a:t>
                      </a:r>
                      <a:r>
                        <a:rPr lang="en-US" sz="1800" baseline="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r>
                        <a:rPr lang="en-US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Haplotypes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 smtClean="0">
                        <a:effectLst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 hMerge="1"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</a:tr>
              <a:tr h="3458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AFA</a:t>
                      </a:r>
                      <a:endParaRPr lang="en-US" sz="18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CHN</a:t>
                      </a: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EUR</a:t>
                      </a:r>
                      <a:endParaRPr lang="en-US" sz="18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HIS</a:t>
                      </a:r>
                      <a:endParaRPr lang="en-US" sz="18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</a:tr>
              <a:tr h="3312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</a:rPr>
                        <a:t>In BGMUT</a:t>
                      </a:r>
                      <a:endParaRPr lang="en-US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+mj-lt"/>
                        </a:rPr>
                        <a:t>20 </a:t>
                      </a:r>
                      <a:endParaRPr lang="en-US" sz="18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7</a:t>
                      </a:r>
                      <a:endParaRPr lang="en-US" sz="18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17 </a:t>
                      </a:r>
                      <a:endParaRPr lang="en-US" sz="18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21</a:t>
                      </a:r>
                      <a:endParaRPr lang="en-US" sz="18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12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Novel</a:t>
                      </a:r>
                      <a:r>
                        <a:rPr lang="en-US" sz="1800" b="0" baseline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 A/B/O</a:t>
                      </a:r>
                      <a:endParaRPr lang="en-US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+mj-lt"/>
                        </a:rPr>
                        <a:t>40</a:t>
                      </a:r>
                      <a:endParaRPr lang="en-US" sz="18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4</a:t>
                      </a:r>
                      <a:endParaRPr lang="en-US" sz="18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22</a:t>
                      </a:r>
                      <a:endParaRPr lang="en-US" sz="18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27</a:t>
                      </a:r>
                      <a:endParaRPr lang="en-US" sz="18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12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</a:rPr>
                        <a:t>Unknown</a:t>
                      </a:r>
                      <a:endParaRPr lang="en-US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+mj-lt"/>
                        </a:rPr>
                        <a:t>17 </a:t>
                      </a:r>
                      <a:endParaRPr lang="en-US" sz="18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</a:t>
                      </a:r>
                      <a:endParaRPr lang="en-US" sz="18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6</a:t>
                      </a:r>
                      <a:endParaRPr lang="en-US" sz="18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4</a:t>
                      </a:r>
                      <a:endParaRPr lang="en-US" sz="18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1200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Total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77 </a:t>
                      </a:r>
                      <a:endParaRPr lang="en-US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</a:rPr>
                        <a:t>12</a:t>
                      </a:r>
                      <a:endParaRPr lang="en-US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</a:rPr>
                        <a:t>45</a:t>
                      </a:r>
                      <a:endParaRPr lang="en-US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</a:rPr>
                        <a:t>52</a:t>
                      </a:r>
                      <a:endParaRPr lang="en-US" sz="1800" b="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24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27791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Results – VWF (by Type)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9131158"/>
                  </p:ext>
                </p:extLst>
              </p:nvPr>
            </p:nvGraphicFramePr>
            <p:xfrm>
              <a:off x="228600" y="1981200"/>
              <a:ext cx="8686798" cy="3276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62000"/>
                    <a:gridCol w="1853380"/>
                    <a:gridCol w="840658"/>
                    <a:gridCol w="1774722"/>
                    <a:gridCol w="840658"/>
                    <a:gridCol w="1774722"/>
                    <a:gridCol w="840658"/>
                  </a:tblGrid>
                  <a:tr h="466489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Type-A</a:t>
                          </a:r>
                          <a:endParaRPr lang="en-US" sz="2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Type-B</a:t>
                          </a:r>
                          <a:endParaRPr lang="en-US" sz="2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Type-AB</a:t>
                          </a:r>
                          <a:endParaRPr lang="en-US" sz="2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466489">
                    <a:tc>
                      <a:txBody>
                        <a:bodyPr/>
                        <a:lstStyle/>
                        <a:p>
                          <a:r>
                            <a:rPr lang="en-US" b="1" dirty="0" smtClean="0">
                              <a:solidFill>
                                <a:schemeClr val="bg1"/>
                              </a:solidFill>
                            </a:rPr>
                            <a:t>Race</a:t>
                          </a:r>
                          <a:endParaRPr lang="en-US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𝜷</m:t>
                              </m:r>
                            </m:oMath>
                          </a14:m>
                          <a:r>
                            <a:rPr lang="en-US" b="1" dirty="0" smtClean="0">
                              <a:solidFill>
                                <a:schemeClr val="bg1"/>
                              </a:solidFill>
                            </a:rPr>
                            <a:t> (SE)</a:t>
                          </a:r>
                          <a:endParaRPr lang="en-US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i="1" dirty="0" smtClean="0">
                              <a:solidFill>
                                <a:schemeClr val="bg1"/>
                              </a:solidFill>
                            </a:rPr>
                            <a:t>P</a:t>
                          </a:r>
                          <a:endParaRPr lang="en-US" b="1" i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𝜷</m:t>
                              </m:r>
                            </m:oMath>
                          </a14:m>
                          <a:r>
                            <a:rPr lang="en-US" b="1" dirty="0" smtClean="0">
                              <a:solidFill>
                                <a:schemeClr val="bg1"/>
                              </a:solidFill>
                            </a:rPr>
                            <a:t> (SE)</a:t>
                          </a:r>
                          <a:endParaRPr lang="en-US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i="1" dirty="0" smtClean="0">
                              <a:solidFill>
                                <a:schemeClr val="bg1"/>
                              </a:solidFill>
                            </a:rPr>
                            <a:t>P</a:t>
                          </a:r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𝜷</m:t>
                              </m:r>
                            </m:oMath>
                          </a14:m>
                          <a:r>
                            <a:rPr lang="en-US" b="1" dirty="0" smtClean="0">
                              <a:solidFill>
                                <a:schemeClr val="bg1"/>
                              </a:solidFill>
                            </a:rPr>
                            <a:t> (SE)</a:t>
                          </a:r>
                          <a:endParaRPr lang="en-US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i="1" dirty="0" smtClean="0">
                              <a:solidFill>
                                <a:schemeClr val="bg1"/>
                              </a:solidFill>
                            </a:rPr>
                            <a:t>P</a:t>
                          </a:r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</a:tr>
                  <a:tr h="468724"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solidFill>
                                <a:schemeClr val="bg1"/>
                              </a:solidFill>
                            </a:rPr>
                            <a:t>AFA</a:t>
                          </a:r>
                          <a:endParaRPr lang="en-US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b="0" dirty="0" smtClean="0"/>
                            <a:t>0.335 (0.064)</a:t>
                          </a:r>
                          <a:endParaRPr lang="en-US" b="0" dirty="0"/>
                        </a:p>
                      </a:txBody>
                      <a:tcPr anchor="ctr"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b="0" dirty="0" smtClean="0"/>
                            <a:t>5E-07</a:t>
                          </a:r>
                          <a:endParaRPr lang="en-US" b="0" dirty="0"/>
                        </a:p>
                      </a:txBody>
                      <a:tcPr anchor="ctr"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b="0" dirty="0" smtClean="0"/>
                            <a:t>0.492</a:t>
                          </a:r>
                          <a:r>
                            <a:rPr lang="en-US" b="0" baseline="0" dirty="0" smtClean="0"/>
                            <a:t> (0.066)</a:t>
                          </a:r>
                          <a:endParaRPr lang="en-US" b="0" dirty="0"/>
                        </a:p>
                      </a:txBody>
                      <a:tcPr anchor="ctr"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b="0" dirty="0" smtClean="0"/>
                            <a:t>5E-12</a:t>
                          </a:r>
                          <a:endParaRPr lang="en-US" b="0" dirty="0"/>
                        </a:p>
                      </a:txBody>
                      <a:tcPr anchor="ctr"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0" dirty="0" smtClean="0"/>
                            <a:t>0.404</a:t>
                          </a:r>
                          <a:r>
                            <a:rPr lang="en-US" sz="1800" b="0" baseline="0" dirty="0" smtClean="0"/>
                            <a:t> (0.127)</a:t>
                          </a:r>
                          <a:endParaRPr lang="en-US" sz="1800" b="0" dirty="0" smtClean="0"/>
                        </a:p>
                      </a:txBody>
                      <a:tcPr anchor="ctr"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b="0" dirty="0" smtClean="0"/>
                            <a:t>0.002</a:t>
                          </a:r>
                          <a:endParaRPr lang="en-US" b="0" dirty="0"/>
                        </a:p>
                      </a:txBody>
                      <a:tcPr anchor="ctr"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</a:tr>
                  <a:tr h="468724"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solidFill>
                                <a:schemeClr val="bg1"/>
                              </a:solidFill>
                            </a:rPr>
                            <a:t>CHN</a:t>
                          </a:r>
                          <a:endParaRPr lang="en-US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0.364</a:t>
                          </a:r>
                          <a:r>
                            <a:rPr lang="en-US" sz="1800" b="0" baseline="0" dirty="0" smtClean="0"/>
                            <a:t> (0.091)</a:t>
                          </a:r>
                          <a:endParaRPr lang="en-US" sz="18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1E-04</a:t>
                          </a:r>
                          <a:endParaRPr lang="en-US" sz="1800" b="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0.332 (0.085)</a:t>
                          </a:r>
                          <a:endParaRPr lang="en-US" sz="18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2E-04</a:t>
                          </a:r>
                          <a:endParaRPr lang="en-US" sz="18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0.491 (0.117)</a:t>
                          </a:r>
                          <a:endParaRPr lang="en-US" sz="18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6E-05</a:t>
                          </a:r>
                          <a:endParaRPr lang="en-US" sz="1800" b="0" dirty="0"/>
                        </a:p>
                      </a:txBody>
                      <a:tcPr anchor="ctr"/>
                    </a:tc>
                  </a:tr>
                  <a:tr h="468724"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solidFill>
                                <a:schemeClr val="bg1"/>
                              </a:solidFill>
                            </a:rPr>
                            <a:t>EUR</a:t>
                          </a:r>
                          <a:endParaRPr lang="en-US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0.296 (0.035)</a:t>
                          </a:r>
                          <a:endParaRPr lang="en-US" sz="1800" b="0" dirty="0"/>
                        </a:p>
                      </a:txBody>
                      <a:tcPr anchor="ctr"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7E-16</a:t>
                          </a:r>
                          <a:endParaRPr lang="en-US" sz="1800" b="0" dirty="0"/>
                        </a:p>
                      </a:txBody>
                      <a:tcPr anchor="ctr"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0.392 (0.054)</a:t>
                          </a:r>
                          <a:endParaRPr lang="en-US" sz="18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2E-12</a:t>
                          </a:r>
                          <a:endParaRPr lang="en-US" sz="18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0.570 (0.081)</a:t>
                          </a:r>
                          <a:endParaRPr lang="en-US" sz="18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1E-11</a:t>
                          </a:r>
                          <a:endParaRPr lang="en-US" sz="1800" b="0" dirty="0"/>
                        </a:p>
                      </a:txBody>
                      <a:tcPr anchor="ctr"/>
                    </a:tc>
                  </a:tr>
                  <a:tr h="468725"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solidFill>
                                <a:schemeClr val="bg1"/>
                              </a:solidFill>
                            </a:rPr>
                            <a:t>HIS</a:t>
                          </a:r>
                          <a:endParaRPr lang="en-US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0.316 (0.050)</a:t>
                          </a:r>
                          <a:endParaRPr lang="en-US" sz="18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1E-09</a:t>
                          </a:r>
                          <a:endParaRPr lang="en-US" sz="18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0.409</a:t>
                          </a:r>
                          <a:r>
                            <a:rPr lang="en-US" sz="1800" b="0" baseline="0" dirty="0" smtClean="0"/>
                            <a:t> (0.085)</a:t>
                          </a:r>
                          <a:endParaRPr lang="en-US" sz="18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3E-06</a:t>
                          </a:r>
                          <a:endParaRPr lang="en-US" sz="18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0.543 (0.154)</a:t>
                          </a:r>
                          <a:endParaRPr lang="en-US" sz="18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5E-04</a:t>
                          </a:r>
                          <a:endParaRPr lang="en-US" sz="1800" b="0" dirty="0"/>
                        </a:p>
                      </a:txBody>
                      <a:tcPr anchor="ctr"/>
                    </a:tc>
                  </a:tr>
                  <a:tr h="468725">
                    <a:tc>
                      <a:txBody>
                        <a:bodyPr/>
                        <a:lstStyle/>
                        <a:p>
                          <a:r>
                            <a:rPr lang="en-US" b="1" dirty="0" smtClean="0">
                              <a:solidFill>
                                <a:schemeClr val="bg1"/>
                              </a:solidFill>
                            </a:rPr>
                            <a:t>ALL</a:t>
                          </a:r>
                          <a:endParaRPr lang="en-US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0.314 (0.025)</a:t>
                          </a:r>
                          <a:endParaRPr lang="en-US" sz="1800" b="0" dirty="0"/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2E-16</a:t>
                          </a:r>
                          <a:endParaRPr lang="en-US" sz="1800" b="0" dirty="0"/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0.417 (0.034)</a:t>
                          </a:r>
                          <a:endParaRPr lang="en-US" sz="1800" b="0" dirty="0"/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2E-16</a:t>
                          </a:r>
                          <a:endParaRPr lang="en-US" sz="1800" b="0" dirty="0"/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0.525 (0.055)</a:t>
                          </a:r>
                          <a:endParaRPr lang="en-US" sz="1800" b="0" dirty="0"/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2E-16</a:t>
                          </a:r>
                          <a:endParaRPr lang="en-US" sz="1800" b="0" dirty="0"/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5" name="Table 4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139131158"/>
                  </p:ext>
                </p:extLst>
              </p:nvPr>
            </p:nvGraphicFramePr>
            <p:xfrm>
              <a:off x="228600" y="1981200"/>
              <a:ext cx="8686798" cy="3276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62000"/>
                    <a:gridCol w="1853380"/>
                    <a:gridCol w="840658"/>
                    <a:gridCol w="1774722"/>
                    <a:gridCol w="840658"/>
                    <a:gridCol w="1774722"/>
                    <a:gridCol w="840658"/>
                  </a:tblGrid>
                  <a:tr h="466489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Type-A</a:t>
                          </a:r>
                          <a:endParaRPr lang="en-US" sz="2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Type-B</a:t>
                          </a:r>
                          <a:endParaRPr lang="en-US" sz="2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Type-AB</a:t>
                          </a:r>
                          <a:endParaRPr lang="en-US" sz="2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466489">
                    <a:tc>
                      <a:txBody>
                        <a:bodyPr/>
                        <a:lstStyle/>
                        <a:p>
                          <a:r>
                            <a:rPr lang="en-US" b="1" dirty="0" smtClean="0">
                              <a:solidFill>
                                <a:schemeClr val="bg1"/>
                              </a:solidFill>
                            </a:rPr>
                            <a:t>Race</a:t>
                          </a:r>
                          <a:endParaRPr lang="en-US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41447" t="-110526" r="-327632" b="-51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i="1" dirty="0" smtClean="0">
                              <a:solidFill>
                                <a:schemeClr val="bg1"/>
                              </a:solidFill>
                            </a:rPr>
                            <a:t>P</a:t>
                          </a:r>
                          <a:endParaRPr lang="en-US" b="1" i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195862" t="-110526" r="-195862" b="-51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i="1" dirty="0" smtClean="0">
                              <a:solidFill>
                                <a:schemeClr val="bg1"/>
                              </a:solidFill>
                            </a:rPr>
                            <a:t>P</a:t>
                          </a:r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3"/>
                          <a:stretch>
                            <a:fillRect l="-342268" t="-110526" r="-47766" b="-51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i="1" dirty="0" smtClean="0">
                              <a:solidFill>
                                <a:schemeClr val="bg1"/>
                              </a:solidFill>
                            </a:rPr>
                            <a:t>P</a:t>
                          </a:r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</a:tr>
                  <a:tr h="468724"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solidFill>
                                <a:schemeClr val="bg1"/>
                              </a:solidFill>
                            </a:rPr>
                            <a:t>AFA</a:t>
                          </a:r>
                          <a:endParaRPr lang="en-US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b="0" dirty="0" smtClean="0"/>
                            <a:t>0.335 (0.064)</a:t>
                          </a:r>
                          <a:endParaRPr lang="en-US" b="0" dirty="0"/>
                        </a:p>
                      </a:txBody>
                      <a:tcPr anchor="ctr"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b="0" dirty="0" smtClean="0"/>
                            <a:t>5E-07</a:t>
                          </a:r>
                          <a:endParaRPr lang="en-US" b="0" dirty="0"/>
                        </a:p>
                      </a:txBody>
                      <a:tcPr anchor="ctr"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b="0" dirty="0" smtClean="0"/>
                            <a:t>0.492</a:t>
                          </a:r>
                          <a:r>
                            <a:rPr lang="en-US" b="0" baseline="0" dirty="0" smtClean="0"/>
                            <a:t> (0.066)</a:t>
                          </a:r>
                          <a:endParaRPr lang="en-US" b="0" dirty="0"/>
                        </a:p>
                      </a:txBody>
                      <a:tcPr anchor="ctr"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b="0" dirty="0" smtClean="0"/>
                            <a:t>5E-12</a:t>
                          </a:r>
                          <a:endParaRPr lang="en-US" b="0" dirty="0"/>
                        </a:p>
                      </a:txBody>
                      <a:tcPr anchor="ctr"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0" dirty="0" smtClean="0"/>
                            <a:t>0.404</a:t>
                          </a:r>
                          <a:r>
                            <a:rPr lang="en-US" sz="1800" b="0" baseline="0" dirty="0" smtClean="0"/>
                            <a:t> (0.127)</a:t>
                          </a:r>
                          <a:endParaRPr lang="en-US" sz="1800" b="0" dirty="0" smtClean="0"/>
                        </a:p>
                      </a:txBody>
                      <a:tcPr anchor="ctr"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b="0" dirty="0" smtClean="0"/>
                            <a:t>0.002</a:t>
                          </a:r>
                          <a:endParaRPr lang="en-US" b="0" dirty="0"/>
                        </a:p>
                      </a:txBody>
                      <a:tcPr anchor="ctr"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</a:tr>
                  <a:tr h="468724"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solidFill>
                                <a:schemeClr val="bg1"/>
                              </a:solidFill>
                            </a:rPr>
                            <a:t>CHN</a:t>
                          </a:r>
                          <a:endParaRPr lang="en-US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0.364</a:t>
                          </a:r>
                          <a:r>
                            <a:rPr lang="en-US" sz="1800" b="0" baseline="0" dirty="0" smtClean="0"/>
                            <a:t> (0.091)</a:t>
                          </a:r>
                          <a:endParaRPr lang="en-US" sz="18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1E-04</a:t>
                          </a:r>
                          <a:endParaRPr lang="en-US" sz="1800" b="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0.332 (0.085)</a:t>
                          </a:r>
                          <a:endParaRPr lang="en-US" sz="18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2E-04</a:t>
                          </a:r>
                          <a:endParaRPr lang="en-US" sz="18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0.491 (0.117)</a:t>
                          </a:r>
                          <a:endParaRPr lang="en-US" sz="18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6E-05</a:t>
                          </a:r>
                          <a:endParaRPr lang="en-US" sz="1800" b="0" dirty="0"/>
                        </a:p>
                      </a:txBody>
                      <a:tcPr anchor="ctr"/>
                    </a:tc>
                  </a:tr>
                  <a:tr h="468724"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solidFill>
                                <a:schemeClr val="bg1"/>
                              </a:solidFill>
                            </a:rPr>
                            <a:t>EUR</a:t>
                          </a:r>
                          <a:endParaRPr lang="en-US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0.296 (0.035)</a:t>
                          </a:r>
                          <a:endParaRPr lang="en-US" sz="1800" b="0" dirty="0"/>
                        </a:p>
                      </a:txBody>
                      <a:tcPr anchor="ctr"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7E-16</a:t>
                          </a:r>
                          <a:endParaRPr lang="en-US" sz="1800" b="0" dirty="0"/>
                        </a:p>
                      </a:txBody>
                      <a:tcPr anchor="ctr"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0.392 (0.054)</a:t>
                          </a:r>
                          <a:endParaRPr lang="en-US" sz="18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2E-12</a:t>
                          </a:r>
                          <a:endParaRPr lang="en-US" sz="18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0.570 (0.081)</a:t>
                          </a:r>
                          <a:endParaRPr lang="en-US" sz="18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1E-11</a:t>
                          </a:r>
                          <a:endParaRPr lang="en-US" sz="1800" b="0" dirty="0"/>
                        </a:p>
                      </a:txBody>
                      <a:tcPr anchor="ctr"/>
                    </a:tc>
                  </a:tr>
                  <a:tr h="468725"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solidFill>
                                <a:schemeClr val="bg1"/>
                              </a:solidFill>
                            </a:rPr>
                            <a:t>HIS</a:t>
                          </a:r>
                          <a:endParaRPr lang="en-US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0.316 (0.050)</a:t>
                          </a:r>
                          <a:endParaRPr lang="en-US" sz="18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1E-09</a:t>
                          </a:r>
                          <a:endParaRPr lang="en-US" sz="18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0.409</a:t>
                          </a:r>
                          <a:r>
                            <a:rPr lang="en-US" sz="1800" b="0" baseline="0" dirty="0" smtClean="0"/>
                            <a:t> (0.085)</a:t>
                          </a:r>
                          <a:endParaRPr lang="en-US" sz="18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3E-06</a:t>
                          </a:r>
                          <a:endParaRPr lang="en-US" sz="18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0.543 (0.154)</a:t>
                          </a:r>
                          <a:endParaRPr lang="en-US" sz="1800" b="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5E-04</a:t>
                          </a:r>
                          <a:endParaRPr lang="en-US" sz="1800" b="0" dirty="0"/>
                        </a:p>
                      </a:txBody>
                      <a:tcPr anchor="ctr"/>
                    </a:tc>
                  </a:tr>
                  <a:tr h="468725">
                    <a:tc>
                      <a:txBody>
                        <a:bodyPr/>
                        <a:lstStyle/>
                        <a:p>
                          <a:r>
                            <a:rPr lang="en-US" b="1" dirty="0" smtClean="0">
                              <a:solidFill>
                                <a:schemeClr val="bg1"/>
                              </a:solidFill>
                            </a:rPr>
                            <a:t>ALL</a:t>
                          </a:r>
                          <a:endParaRPr lang="en-US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0.314 (0.025)</a:t>
                          </a:r>
                          <a:endParaRPr lang="en-US" sz="1800" b="0" dirty="0"/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2E-16</a:t>
                          </a:r>
                          <a:endParaRPr lang="en-US" sz="1800" b="0" dirty="0"/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0.417 (0.034)</a:t>
                          </a:r>
                          <a:endParaRPr lang="en-US" sz="1800" b="0" dirty="0"/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2E-16</a:t>
                          </a:r>
                          <a:endParaRPr lang="en-US" sz="1800" b="0" dirty="0"/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0.525 (0.055)</a:t>
                          </a:r>
                          <a:endParaRPr lang="en-US" sz="1800" b="0" dirty="0"/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2E-16</a:t>
                          </a:r>
                          <a:endParaRPr lang="en-US" sz="1800" b="0" dirty="0"/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6" name="TextBox 5"/>
          <p:cNvSpPr txBox="1"/>
          <p:nvPr/>
        </p:nvSpPr>
        <p:spPr>
          <a:xfrm>
            <a:off x="3581400" y="5536150"/>
            <a:ext cx="33528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chemeClr val="tx2"/>
                </a:solidFill>
              </a:rPr>
              <a:t>(ALL SIGNIFICANT)</a:t>
            </a:r>
            <a:endParaRPr lang="en-US" b="1" u="sng" dirty="0">
              <a:solidFill>
                <a:schemeClr val="tx2"/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25</a:t>
            </a:fld>
            <a:endParaRPr lang="en-US" dirty="0"/>
          </a:p>
        </p:txBody>
      </p:sp>
      <p:sp>
        <p:nvSpPr>
          <p:cNvPr id="8" name="Rectangle 7"/>
          <p:cNvSpPr/>
          <p:nvPr/>
        </p:nvSpPr>
        <p:spPr>
          <a:xfrm>
            <a:off x="228600" y="2895600"/>
            <a:ext cx="8686800" cy="457200"/>
          </a:xfrm>
          <a:prstGeom prst="rect">
            <a:avLst/>
          </a:prstGeom>
          <a:noFill/>
          <a:ln w="38100">
            <a:solidFill>
              <a:srgbClr val="FF0000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079151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Results – ABI (by Type)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03908507"/>
                  </p:ext>
                </p:extLst>
              </p:nvPr>
            </p:nvGraphicFramePr>
            <p:xfrm>
              <a:off x="228600" y="1981200"/>
              <a:ext cx="8686798" cy="3276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62000"/>
                    <a:gridCol w="1853380"/>
                    <a:gridCol w="840658"/>
                    <a:gridCol w="1774722"/>
                    <a:gridCol w="840658"/>
                    <a:gridCol w="1774722"/>
                    <a:gridCol w="840658"/>
                  </a:tblGrid>
                  <a:tr h="466489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Type-A</a:t>
                          </a:r>
                          <a:endParaRPr lang="en-US" sz="2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Type-B</a:t>
                          </a:r>
                          <a:endParaRPr lang="en-US" sz="2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Type-AB</a:t>
                          </a:r>
                          <a:endParaRPr lang="en-US" sz="2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466489">
                    <a:tc>
                      <a:txBody>
                        <a:bodyPr/>
                        <a:lstStyle/>
                        <a:p>
                          <a:r>
                            <a:rPr lang="en-US" b="1" dirty="0" smtClean="0">
                              <a:solidFill>
                                <a:schemeClr val="bg1"/>
                              </a:solidFill>
                            </a:rPr>
                            <a:t>Race</a:t>
                          </a:r>
                          <a:endParaRPr lang="en-US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𝜷</m:t>
                              </m:r>
                            </m:oMath>
                          </a14:m>
                          <a:r>
                            <a:rPr lang="en-US" b="1" dirty="0" smtClean="0">
                              <a:solidFill>
                                <a:schemeClr val="bg1"/>
                              </a:solidFill>
                            </a:rPr>
                            <a:t> (SE)</a:t>
                          </a:r>
                          <a:endParaRPr lang="en-US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i="1" dirty="0" smtClean="0">
                              <a:solidFill>
                                <a:schemeClr val="bg1"/>
                              </a:solidFill>
                            </a:rPr>
                            <a:t>P</a:t>
                          </a:r>
                          <a:endParaRPr lang="en-US" b="1" i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𝜷</m:t>
                              </m:r>
                            </m:oMath>
                          </a14:m>
                          <a:r>
                            <a:rPr lang="en-US" b="1" dirty="0" smtClean="0">
                              <a:solidFill>
                                <a:schemeClr val="bg1"/>
                              </a:solidFill>
                            </a:rPr>
                            <a:t> (SE)</a:t>
                          </a:r>
                          <a:endParaRPr lang="en-US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i="1" dirty="0" smtClean="0">
                              <a:solidFill>
                                <a:schemeClr val="bg1"/>
                              </a:solidFill>
                            </a:rPr>
                            <a:t>P</a:t>
                          </a:r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14:m>
                            <m:oMath xmlns:m="http://schemas.openxmlformats.org/officeDocument/2006/math">
                              <m:r>
                                <a:rPr lang="en-US" b="1" i="1" smtClean="0">
                                  <a:solidFill>
                                    <a:schemeClr val="bg1"/>
                                  </a:solidFill>
                                  <a:latin typeface="Cambria Math"/>
                                </a:rPr>
                                <m:t>𝜷</m:t>
                              </m:r>
                            </m:oMath>
                          </a14:m>
                          <a:r>
                            <a:rPr lang="en-US" b="1" dirty="0" smtClean="0">
                              <a:solidFill>
                                <a:schemeClr val="bg1"/>
                              </a:solidFill>
                            </a:rPr>
                            <a:t> (SE)</a:t>
                          </a:r>
                          <a:endParaRPr lang="en-US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i="1" dirty="0" smtClean="0">
                              <a:solidFill>
                                <a:schemeClr val="bg1"/>
                              </a:solidFill>
                            </a:rPr>
                            <a:t>P</a:t>
                          </a:r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</a:tr>
                  <a:tr h="468724"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solidFill>
                                <a:schemeClr val="bg1"/>
                              </a:solidFill>
                            </a:rPr>
                            <a:t>AFA</a:t>
                          </a:r>
                          <a:endParaRPr lang="en-US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b="1" dirty="0" smtClean="0">
                              <a:solidFill>
                                <a:srgbClr val="FF0000"/>
                              </a:solidFill>
                            </a:rPr>
                            <a:t>-0.027</a:t>
                          </a:r>
                          <a:r>
                            <a:rPr lang="en-US" b="1" baseline="0" dirty="0" smtClean="0">
                              <a:solidFill>
                                <a:srgbClr val="FF0000"/>
                              </a:solidFill>
                            </a:rPr>
                            <a:t> (0.007)</a:t>
                          </a:r>
                          <a:endParaRPr lang="en-US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b="1" dirty="0" smtClean="0">
                              <a:solidFill>
                                <a:srgbClr val="FF0000"/>
                              </a:solidFill>
                            </a:rPr>
                            <a:t>3E-04</a:t>
                          </a:r>
                          <a:endParaRPr lang="en-US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-0.008 (0.008)</a:t>
                          </a:r>
                          <a:endParaRPr lang="en-US" dirty="0"/>
                        </a:p>
                      </a:txBody>
                      <a:tcPr anchor="ctr"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0.35</a:t>
                          </a:r>
                          <a:endParaRPr lang="en-US" dirty="0"/>
                        </a:p>
                      </a:txBody>
                      <a:tcPr anchor="ctr"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0" dirty="0" smtClean="0"/>
                            <a:t>-0.006 (0.014)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0.65</a:t>
                          </a:r>
                          <a:endParaRPr lang="en-US" dirty="0"/>
                        </a:p>
                      </a:txBody>
                      <a:tcPr anchor="ctr"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</a:tr>
                  <a:tr h="468724"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solidFill>
                                <a:schemeClr val="bg1"/>
                              </a:solidFill>
                            </a:rPr>
                            <a:t>CHN</a:t>
                          </a:r>
                          <a:endParaRPr lang="en-US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-0.007 (0.008)</a:t>
                          </a:r>
                          <a:endParaRPr lang="en-US" sz="18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0.36</a:t>
                          </a:r>
                          <a:endParaRPr lang="en-US" sz="1800" b="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-0.004 (0.007) </a:t>
                          </a:r>
                          <a:endParaRPr lang="en-US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0.58</a:t>
                          </a:r>
                          <a:endParaRPr lang="en-US" sz="1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 0.006 (0.011)</a:t>
                          </a:r>
                          <a:endParaRPr lang="en-US" sz="1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0.63</a:t>
                          </a:r>
                          <a:endParaRPr lang="en-US" sz="1800" dirty="0"/>
                        </a:p>
                      </a:txBody>
                      <a:tcPr anchor="ctr"/>
                    </a:tc>
                  </a:tr>
                  <a:tr h="468724"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solidFill>
                                <a:schemeClr val="bg1"/>
                              </a:solidFill>
                            </a:rPr>
                            <a:t>EUR</a:t>
                          </a:r>
                          <a:endParaRPr lang="en-US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-0.004</a:t>
                          </a:r>
                          <a:r>
                            <a:rPr lang="en-US" sz="1800" baseline="0" dirty="0" smtClean="0"/>
                            <a:t> (0.005)</a:t>
                          </a:r>
                          <a:endParaRPr lang="en-US" sz="1800" dirty="0"/>
                        </a:p>
                      </a:txBody>
                      <a:tcPr anchor="ctr"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0.39</a:t>
                          </a:r>
                          <a:endParaRPr lang="en-US" sz="1800" dirty="0"/>
                        </a:p>
                      </a:txBody>
                      <a:tcPr anchor="ctr"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0.002 (0.008)</a:t>
                          </a:r>
                          <a:endParaRPr lang="en-US" sz="1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0.84</a:t>
                          </a:r>
                          <a:endParaRPr lang="en-US" sz="1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-0.012</a:t>
                          </a:r>
                          <a:r>
                            <a:rPr lang="en-US" sz="1800" baseline="0" dirty="0" smtClean="0"/>
                            <a:t> (0.011)</a:t>
                          </a:r>
                          <a:endParaRPr lang="en-US" sz="1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0.28</a:t>
                          </a:r>
                          <a:endParaRPr lang="en-US" sz="1800" dirty="0"/>
                        </a:p>
                      </a:txBody>
                      <a:tcPr anchor="ctr"/>
                    </a:tc>
                  </a:tr>
                  <a:tr h="468725"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solidFill>
                                <a:schemeClr val="bg1"/>
                              </a:solidFill>
                            </a:rPr>
                            <a:t>HIS</a:t>
                          </a:r>
                          <a:endParaRPr lang="en-US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-0.002</a:t>
                          </a:r>
                          <a:r>
                            <a:rPr lang="en-US" sz="1800" baseline="0" dirty="0" smtClean="0"/>
                            <a:t> (0.006)</a:t>
                          </a:r>
                          <a:endParaRPr lang="en-US" sz="1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0.74</a:t>
                          </a:r>
                          <a:endParaRPr lang="en-US" sz="1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0.008 (0.009) </a:t>
                          </a:r>
                          <a:endParaRPr lang="en-US" sz="1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0.39</a:t>
                          </a:r>
                          <a:endParaRPr lang="en-US" sz="1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1" dirty="0" smtClean="0"/>
                            <a:t>0.033</a:t>
                          </a:r>
                          <a:r>
                            <a:rPr lang="en-US" sz="1800" b="1" baseline="0" dirty="0" smtClean="0"/>
                            <a:t> (0.017)</a:t>
                          </a:r>
                          <a:endParaRPr lang="en-US" sz="18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1" dirty="0" smtClean="0"/>
                            <a:t>0.06</a:t>
                          </a:r>
                          <a:endParaRPr lang="en-US" sz="1800" b="1" dirty="0"/>
                        </a:p>
                      </a:txBody>
                      <a:tcPr anchor="ctr"/>
                    </a:tc>
                  </a:tr>
                  <a:tr h="468725">
                    <a:tc>
                      <a:txBody>
                        <a:bodyPr/>
                        <a:lstStyle/>
                        <a:p>
                          <a:r>
                            <a:rPr lang="en-US" b="1" dirty="0" smtClean="0">
                              <a:solidFill>
                                <a:schemeClr val="bg1"/>
                              </a:solidFill>
                            </a:rPr>
                            <a:t>ALL</a:t>
                          </a:r>
                          <a:endParaRPr lang="en-US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-0.005</a:t>
                          </a:r>
                          <a:r>
                            <a:rPr lang="en-US" sz="1800" baseline="0" dirty="0" smtClean="0"/>
                            <a:t> (0.003)</a:t>
                          </a:r>
                          <a:endParaRPr lang="en-US" sz="1800" dirty="0"/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0.09</a:t>
                          </a:r>
                          <a:endParaRPr lang="en-US" sz="1800" dirty="0"/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-0.001</a:t>
                          </a:r>
                          <a:r>
                            <a:rPr lang="en-US" sz="1800" baseline="0" dirty="0" smtClean="0"/>
                            <a:t> (0.004)</a:t>
                          </a:r>
                          <a:endParaRPr lang="en-US" sz="1800" dirty="0"/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0.86</a:t>
                          </a:r>
                          <a:endParaRPr lang="en-US" sz="1800" dirty="0"/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-0.007</a:t>
                          </a:r>
                          <a:r>
                            <a:rPr lang="en-US" sz="1800" baseline="0" dirty="0" smtClean="0"/>
                            <a:t> (0.007)</a:t>
                          </a:r>
                          <a:endParaRPr lang="en-US" sz="1800" dirty="0"/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0.25</a:t>
                          </a:r>
                          <a:endParaRPr lang="en-US" sz="1800" dirty="0"/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Choice>
        <mc:Fallback xmlns="">
          <p:graphicFrame>
            <p:nvGraphicFramePr>
              <p:cNvPr id="4" name="Table 3"/>
              <p:cNvGraphicFramePr>
                <a:graphicFrameLocks noGrp="1"/>
              </p:cNvGraphicFramePr>
              <p:nvPr>
                <p:extLst>
                  <p:ext uri="{D42A27DB-BD31-4B8C-83A1-F6EECF244321}">
                    <p14:modId xmlns:p14="http://schemas.microsoft.com/office/powerpoint/2010/main" val="3003908507"/>
                  </p:ext>
                </p:extLst>
              </p:nvPr>
            </p:nvGraphicFramePr>
            <p:xfrm>
              <a:off x="228600" y="1981200"/>
              <a:ext cx="8686798" cy="3276600"/>
            </p:xfrm>
            <a:graphic>
              <a:graphicData uri="http://schemas.openxmlformats.org/drawingml/2006/table">
                <a:tbl>
                  <a:tblPr firstRow="1" bandRow="1">
                    <a:tableStyleId>{5C22544A-7EE6-4342-B048-85BDC9FD1C3A}</a:tableStyleId>
                  </a:tblPr>
                  <a:tblGrid>
                    <a:gridCol w="762000"/>
                    <a:gridCol w="1853380"/>
                    <a:gridCol w="840658"/>
                    <a:gridCol w="1774722"/>
                    <a:gridCol w="840658"/>
                    <a:gridCol w="1774722"/>
                    <a:gridCol w="840658"/>
                  </a:tblGrid>
                  <a:tr h="466489">
                    <a:tc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Type-A</a:t>
                          </a:r>
                          <a:endParaRPr lang="en-US" sz="2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Type-B</a:t>
                          </a:r>
                          <a:endParaRPr lang="en-US" sz="2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  <a:tc gridSpan="2">
                      <a:txBody>
                        <a:bodyPr/>
                        <a:lstStyle/>
                        <a:p>
                          <a:pPr algn="ctr"/>
                          <a:r>
                            <a:rPr lang="en-US" sz="2400" dirty="0" smtClean="0"/>
                            <a:t>Type-AB</a:t>
                          </a:r>
                          <a:endParaRPr lang="en-US" sz="2400" dirty="0"/>
                        </a:p>
                      </a:txBody>
                      <a:tcPr/>
                    </a:tc>
                    <a:tc hMerge="1">
                      <a:txBody>
                        <a:bodyPr/>
                        <a:lstStyle/>
                        <a:p>
                          <a:endParaRPr lang="en-US" dirty="0"/>
                        </a:p>
                      </a:txBody>
                      <a:tcPr/>
                    </a:tc>
                  </a:tr>
                  <a:tr h="466489">
                    <a:tc>
                      <a:txBody>
                        <a:bodyPr/>
                        <a:lstStyle/>
                        <a:p>
                          <a:r>
                            <a:rPr lang="en-US" b="1" dirty="0" smtClean="0">
                              <a:solidFill>
                                <a:schemeClr val="bg1"/>
                              </a:solidFill>
                            </a:rPr>
                            <a:t>Race</a:t>
                          </a:r>
                          <a:endParaRPr lang="en-US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41447" t="-110526" r="-327632" b="-51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algn="ctr"/>
                          <a:r>
                            <a:rPr lang="en-US" b="1" i="1" dirty="0" smtClean="0">
                              <a:solidFill>
                                <a:schemeClr val="bg1"/>
                              </a:solidFill>
                            </a:rPr>
                            <a:t>P</a:t>
                          </a:r>
                          <a:endParaRPr lang="en-US" b="1" i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195862" t="-110526" r="-195862" b="-51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i="1" dirty="0" smtClean="0">
                              <a:solidFill>
                                <a:schemeClr val="bg1"/>
                              </a:solidFill>
                            </a:rPr>
                            <a:t>P</a:t>
                          </a:r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endParaRPr lang="en-US"/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blipFill rotWithShape="1">
                          <a:blip r:embed="rId2"/>
                          <a:stretch>
                            <a:fillRect l="-342268" t="-110526" r="-47766" b="-515789"/>
                          </a:stretch>
                        </a:blipFill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ct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b="1" i="1" dirty="0" smtClean="0">
                              <a:solidFill>
                                <a:schemeClr val="bg1"/>
                              </a:solidFill>
                            </a:rPr>
                            <a:t>P</a:t>
                          </a:r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</a:tr>
                  <a:tr h="468724"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solidFill>
                                <a:schemeClr val="bg1"/>
                              </a:solidFill>
                            </a:rPr>
                            <a:t>AFA</a:t>
                          </a:r>
                          <a:endParaRPr lang="en-US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b="1" dirty="0" smtClean="0">
                              <a:solidFill>
                                <a:srgbClr val="FF0000"/>
                              </a:solidFill>
                            </a:rPr>
                            <a:t>-0.027</a:t>
                          </a:r>
                          <a:r>
                            <a:rPr lang="en-US" b="1" baseline="0" dirty="0" smtClean="0">
                              <a:solidFill>
                                <a:srgbClr val="FF0000"/>
                              </a:solidFill>
                            </a:rPr>
                            <a:t> (0.007)</a:t>
                          </a:r>
                          <a:endParaRPr lang="en-US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b="1" dirty="0" smtClean="0">
                              <a:solidFill>
                                <a:srgbClr val="FF0000"/>
                              </a:solidFill>
                            </a:rPr>
                            <a:t>3E-04</a:t>
                          </a:r>
                          <a:endParaRPr lang="en-US" b="1" dirty="0">
                            <a:solidFill>
                              <a:srgbClr val="FF0000"/>
                            </a:solidFill>
                          </a:endParaRPr>
                        </a:p>
                      </a:txBody>
                      <a:tcPr anchor="ctr"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-0.008 (0.008)</a:t>
                          </a:r>
                          <a:endParaRPr lang="en-US" dirty="0"/>
                        </a:p>
                      </a:txBody>
                      <a:tcPr anchor="ctr"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0.35</a:t>
                          </a:r>
                          <a:endParaRPr lang="en-US" dirty="0"/>
                        </a:p>
                      </a:txBody>
                      <a:tcPr anchor="ctr"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marL="0" marR="0" indent="0" algn="r" defTabSz="914400" rtl="0" eaLnBrk="1" fontAlgn="auto" latinLnBrk="0" hangingPunct="1">
                            <a:lnSpc>
                              <a:spcPct val="100000"/>
                            </a:lnSpc>
                            <a:spcBef>
                              <a:spcPts val="0"/>
                            </a:spcBef>
                            <a:spcAft>
                              <a:spcPts val="0"/>
                            </a:spcAft>
                            <a:buClrTx/>
                            <a:buSzTx/>
                            <a:buFontTx/>
                            <a:buNone/>
                            <a:tabLst/>
                            <a:defRPr/>
                          </a:pPr>
                          <a:r>
                            <a:rPr lang="en-US" sz="1800" b="0" dirty="0" smtClean="0"/>
                            <a:t>-0.006 (0.014)</a:t>
                          </a:r>
                        </a:p>
                      </a:txBody>
                      <a:tcPr anchor="ctr"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dirty="0" smtClean="0"/>
                            <a:t>0.65</a:t>
                          </a:r>
                          <a:endParaRPr lang="en-US" dirty="0"/>
                        </a:p>
                      </a:txBody>
                      <a:tcPr anchor="ctr">
                        <a:lnT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</a:tr>
                  <a:tr h="468724"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solidFill>
                                <a:schemeClr val="bg1"/>
                              </a:solidFill>
                            </a:rPr>
                            <a:t>CHN</a:t>
                          </a:r>
                          <a:endParaRPr lang="en-US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-0.007 (0.008)</a:t>
                          </a:r>
                          <a:endParaRPr lang="en-US" sz="1800" b="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0" dirty="0" smtClean="0"/>
                            <a:t>0.36</a:t>
                          </a:r>
                          <a:endParaRPr lang="en-US" sz="1800" b="0" dirty="0"/>
                        </a:p>
                      </a:txBody>
                      <a:tcPr anchor="ctr">
                        <a:lnR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R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  <a:lnB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-0.004 (0.007) </a:t>
                          </a:r>
                          <a:endParaRPr lang="en-US" sz="1800" dirty="0"/>
                        </a:p>
                      </a:txBody>
                      <a:tcPr anchor="ctr">
                        <a:lnL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0.58</a:t>
                          </a:r>
                          <a:endParaRPr lang="en-US" sz="1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 0.006 (0.011)</a:t>
                          </a:r>
                          <a:endParaRPr lang="en-US" sz="1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0.63</a:t>
                          </a:r>
                          <a:endParaRPr lang="en-US" sz="1800" dirty="0"/>
                        </a:p>
                      </a:txBody>
                      <a:tcPr anchor="ctr"/>
                    </a:tc>
                  </a:tr>
                  <a:tr h="468724"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solidFill>
                                <a:schemeClr val="bg1"/>
                              </a:solidFill>
                            </a:rPr>
                            <a:t>EUR</a:t>
                          </a:r>
                          <a:endParaRPr lang="en-US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-0.004</a:t>
                          </a:r>
                          <a:r>
                            <a:rPr lang="en-US" sz="1800" baseline="0" dirty="0" smtClean="0"/>
                            <a:t> (0.005)</a:t>
                          </a:r>
                          <a:endParaRPr lang="en-US" sz="1800" dirty="0"/>
                        </a:p>
                      </a:txBody>
                      <a:tcPr anchor="ctr"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0.39</a:t>
                          </a:r>
                          <a:endParaRPr lang="en-US" sz="1800" dirty="0"/>
                        </a:p>
                      </a:txBody>
                      <a:tcPr anchor="ctr">
                        <a:lnT w="12700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T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0.002 (0.008)</a:t>
                          </a:r>
                          <a:endParaRPr lang="en-US" sz="1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0.84</a:t>
                          </a:r>
                          <a:endParaRPr lang="en-US" sz="1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-0.012</a:t>
                          </a:r>
                          <a:r>
                            <a:rPr lang="en-US" sz="1800" baseline="0" dirty="0" smtClean="0"/>
                            <a:t> (0.011)</a:t>
                          </a:r>
                          <a:endParaRPr lang="en-US" sz="1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0.28</a:t>
                          </a:r>
                          <a:endParaRPr lang="en-US" sz="1800" dirty="0"/>
                        </a:p>
                      </a:txBody>
                      <a:tcPr anchor="ctr"/>
                    </a:tc>
                  </a:tr>
                  <a:tr h="468725">
                    <a:tc>
                      <a:txBody>
                        <a:bodyPr/>
                        <a:lstStyle/>
                        <a:p>
                          <a:r>
                            <a:rPr lang="en-US" b="0" dirty="0" smtClean="0">
                              <a:solidFill>
                                <a:schemeClr val="bg1"/>
                              </a:solidFill>
                            </a:rPr>
                            <a:t>HIS</a:t>
                          </a:r>
                          <a:endParaRPr lang="en-US" b="0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-0.002</a:t>
                          </a:r>
                          <a:r>
                            <a:rPr lang="en-US" sz="1800" baseline="0" dirty="0" smtClean="0"/>
                            <a:t> (0.006)</a:t>
                          </a:r>
                          <a:endParaRPr lang="en-US" sz="1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0.74</a:t>
                          </a:r>
                          <a:endParaRPr lang="en-US" sz="1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0.008 (0.009) </a:t>
                          </a:r>
                          <a:endParaRPr lang="en-US" sz="1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0.39</a:t>
                          </a:r>
                          <a:endParaRPr lang="en-US" sz="1800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1" dirty="0" smtClean="0"/>
                            <a:t>0.033</a:t>
                          </a:r>
                          <a:r>
                            <a:rPr lang="en-US" sz="1800" b="1" baseline="0" dirty="0" smtClean="0"/>
                            <a:t> (0.017)</a:t>
                          </a:r>
                          <a:endParaRPr lang="en-US" sz="1800" b="1" dirty="0"/>
                        </a:p>
                      </a:txBody>
                      <a:tcPr anchor="ctr"/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b="1" dirty="0" smtClean="0"/>
                            <a:t>0.06</a:t>
                          </a:r>
                          <a:endParaRPr lang="en-US" sz="1800" b="1" dirty="0"/>
                        </a:p>
                      </a:txBody>
                      <a:tcPr anchor="ctr"/>
                    </a:tc>
                  </a:tr>
                  <a:tr h="468725">
                    <a:tc>
                      <a:txBody>
                        <a:bodyPr/>
                        <a:lstStyle/>
                        <a:p>
                          <a:r>
                            <a:rPr lang="en-US" b="1" dirty="0" smtClean="0">
                              <a:solidFill>
                                <a:schemeClr val="bg1"/>
                              </a:solidFill>
                            </a:rPr>
                            <a:t>ALL</a:t>
                          </a:r>
                          <a:endParaRPr lang="en-US" b="1" dirty="0">
                            <a:solidFill>
                              <a:schemeClr val="bg1"/>
                            </a:solidFill>
                          </a:endParaRPr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  <a:solidFill>
                          <a:schemeClr val="accent1"/>
                        </a:solidFill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-0.005</a:t>
                          </a:r>
                          <a:r>
                            <a:rPr lang="en-US" sz="1800" baseline="0" dirty="0" smtClean="0"/>
                            <a:t> (0.003)</a:t>
                          </a:r>
                          <a:endParaRPr lang="en-US" sz="1800" dirty="0"/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0.09</a:t>
                          </a:r>
                          <a:endParaRPr lang="en-US" sz="1800" dirty="0"/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-0.001</a:t>
                          </a:r>
                          <a:r>
                            <a:rPr lang="en-US" sz="1800" baseline="0" dirty="0" smtClean="0"/>
                            <a:t> (0.004)</a:t>
                          </a:r>
                          <a:endParaRPr lang="en-US" sz="1800" dirty="0"/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0.86</a:t>
                          </a:r>
                          <a:endParaRPr lang="en-US" sz="1800" dirty="0"/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-0.007</a:t>
                          </a:r>
                          <a:r>
                            <a:rPr lang="en-US" sz="1800" baseline="0" dirty="0" smtClean="0"/>
                            <a:t> (0.007)</a:t>
                          </a:r>
                          <a:endParaRPr lang="en-US" sz="1800" dirty="0"/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  <a:tc>
                      <a:txBody>
                        <a:bodyPr/>
                        <a:lstStyle/>
                        <a:p>
                          <a:pPr algn="r"/>
                          <a:r>
                            <a:rPr lang="en-US" sz="1800" dirty="0" smtClean="0"/>
                            <a:t>0.25</a:t>
                          </a:r>
                          <a:endParaRPr lang="en-US" sz="1800" dirty="0"/>
                        </a:p>
                      </a:txBody>
                      <a:tcPr anchor="ctr">
                        <a:lnB w="28575" cap="flat" cmpd="sng" algn="ctr">
                          <a:solidFill>
                            <a:schemeClr val="bg1"/>
                          </a:solidFill>
                          <a:prstDash val="solid"/>
                          <a:round/>
                          <a:headEnd type="none" w="med" len="med"/>
                          <a:tailEnd type="none" w="med" len="med"/>
                        </a:lnB>
                      </a:tcPr>
                    </a:tc>
                  </a:tr>
                </a:tbl>
              </a:graphicData>
            </a:graphic>
          </p:graphicFrame>
        </mc:Fallback>
      </mc:AlternateContent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26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840862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Results – PAD (by Type)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39665455"/>
              </p:ext>
            </p:extLst>
          </p:nvPr>
        </p:nvGraphicFramePr>
        <p:xfrm>
          <a:off x="228600" y="1967273"/>
          <a:ext cx="8713470" cy="3366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828800"/>
                <a:gridCol w="822960"/>
                <a:gridCol w="1828800"/>
                <a:gridCol w="822960"/>
                <a:gridCol w="1828800"/>
                <a:gridCol w="819150"/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Type-A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Type-B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Type-AB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Race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OR (95% CI)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  <a:endParaRPr lang="en-US" b="1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OR (95% CI)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OR (95% CI)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90465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AFA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2.06 (1.29,3.30)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>
                          <a:solidFill>
                            <a:srgbClr val="FF0000"/>
                          </a:solidFill>
                        </a:rPr>
                        <a:t>3E-03</a:t>
                      </a:r>
                      <a:endParaRPr lang="en-US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0.66</a:t>
                      </a:r>
                      <a:r>
                        <a:rPr lang="en-US" baseline="0" dirty="0" smtClean="0"/>
                        <a:t> (0.30,1.30)</a:t>
                      </a:r>
                      <a:endParaRPr lang="en-US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0.25</a:t>
                      </a:r>
                      <a:endParaRPr lang="en-US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/>
                        <a:t>1.47 (0.48,3.67)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0.45</a:t>
                      </a:r>
                      <a:endParaRPr lang="en-US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90465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CHN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5.64</a:t>
                      </a:r>
                      <a:r>
                        <a:rPr lang="en-US" sz="1800" b="1" baseline="0" dirty="0" smtClean="0">
                          <a:solidFill>
                            <a:srgbClr val="FF0000"/>
                          </a:solidFill>
                        </a:rPr>
                        <a:t> (1.31,38.8)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0.035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3.01</a:t>
                      </a:r>
                      <a:r>
                        <a:rPr lang="en-US" sz="1800" baseline="0" dirty="0" smtClean="0"/>
                        <a:t> (0.57,22.2)</a:t>
                      </a:r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0.21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2.11</a:t>
                      </a:r>
                      <a:r>
                        <a:rPr lang="en-US" sz="1800" baseline="0" dirty="0" smtClean="0"/>
                        <a:t> (0.10,23.1)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0.55</a:t>
                      </a:r>
                      <a:endParaRPr lang="en-US" sz="1800" dirty="0"/>
                    </a:p>
                  </a:txBody>
                  <a:tcPr anchor="ctr"/>
                </a:tc>
              </a:tr>
              <a:tr h="490465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EUR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0.78 (0.47,1.28)</a:t>
                      </a:r>
                      <a:endParaRPr lang="en-US" sz="1800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0.33</a:t>
                      </a:r>
                      <a:endParaRPr lang="en-US" sz="1800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0.71 (0.26,1.59)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0.44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1.46 (0.49,3.54)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0.45</a:t>
                      </a:r>
                      <a:endParaRPr lang="en-US" sz="1800" dirty="0"/>
                    </a:p>
                  </a:txBody>
                  <a:tcPr anchor="ctr"/>
                </a:tc>
              </a:tr>
              <a:tr h="490466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HIS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0.54 (0.18,1.35)</a:t>
                      </a:r>
                      <a:endParaRPr lang="en-US" sz="18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0.22</a:t>
                      </a:r>
                      <a:endParaRPr lang="en-US" sz="18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0 (NA,NA)</a:t>
                      </a:r>
                      <a:endParaRPr lang="en-US" sz="18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0.99</a:t>
                      </a:r>
                      <a:endParaRPr lang="en-US" sz="18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1.24</a:t>
                      </a:r>
                      <a:r>
                        <a:rPr lang="en-US" sz="1800" baseline="0" dirty="0" smtClean="0"/>
                        <a:t> (0.65,7.08)</a:t>
                      </a:r>
                      <a:endParaRPr lang="en-US" sz="18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0.84</a:t>
                      </a:r>
                      <a:endParaRPr lang="en-US" sz="18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466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ALL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1.22</a:t>
                      </a:r>
                      <a:r>
                        <a:rPr lang="en-US" sz="1800" b="0" baseline="0" dirty="0" smtClean="0"/>
                        <a:t> (0.90,1.66)</a:t>
                      </a:r>
                      <a:endParaRPr lang="en-US" sz="1800" b="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0.20</a:t>
                      </a:r>
                      <a:endParaRPr lang="en-US" sz="1800" b="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/>
                        <a:t>0.62</a:t>
                      </a:r>
                      <a:r>
                        <a:rPr lang="en-US" sz="1800" b="1" baseline="0" dirty="0" smtClean="0"/>
                        <a:t> (0.37,1.00)</a:t>
                      </a:r>
                      <a:endParaRPr lang="en-US" sz="1800" b="1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/>
                        <a:t>0.06</a:t>
                      </a:r>
                      <a:endParaRPr lang="en-US" sz="1800" b="1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1.37 (0.69,2.48)</a:t>
                      </a:r>
                      <a:endParaRPr lang="en-US" sz="18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0.33</a:t>
                      </a:r>
                      <a:endParaRPr lang="en-US" sz="18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27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656495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Results – CHD (By Type)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5806988"/>
              </p:ext>
            </p:extLst>
          </p:nvPr>
        </p:nvGraphicFramePr>
        <p:xfrm>
          <a:off x="228600" y="1967273"/>
          <a:ext cx="8713470" cy="336672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828800"/>
                <a:gridCol w="822960"/>
                <a:gridCol w="1828800"/>
                <a:gridCol w="822960"/>
                <a:gridCol w="1828800"/>
                <a:gridCol w="819150"/>
              </a:tblGrid>
              <a:tr h="45720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Type-A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Type-B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Type-AB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57200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Race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HR (95% CI)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  <a:endParaRPr lang="en-US" b="1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HR (95% CI)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HR (95% CI)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90465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AFA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1.53 (0.96,2.47)</a:t>
                      </a:r>
                      <a:endParaRPr lang="en-US" b="1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1" dirty="0" smtClean="0"/>
                        <a:t>0.07</a:t>
                      </a:r>
                      <a:endParaRPr lang="en-US" b="1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1.04</a:t>
                      </a:r>
                      <a:r>
                        <a:rPr lang="en-US" baseline="0" dirty="0" smtClean="0"/>
                        <a:t> (0.57,1.87)</a:t>
                      </a:r>
                      <a:endParaRPr lang="en-US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0.44</a:t>
                      </a:r>
                      <a:endParaRPr lang="en-US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800" b="0" dirty="0" smtClean="0"/>
                        <a:t>1.40 (0.59,3.26)</a:t>
                      </a: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dirty="0" smtClean="0"/>
                        <a:t>0.44</a:t>
                      </a:r>
                      <a:endParaRPr lang="en-US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90465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CHN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1.69 (0.80,3.56)</a:t>
                      </a:r>
                      <a:endParaRPr lang="en-US" sz="1800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0.17</a:t>
                      </a:r>
                      <a:endParaRPr lang="en-US" sz="1800" b="0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1.55</a:t>
                      </a:r>
                      <a:r>
                        <a:rPr lang="en-US" sz="1800" baseline="0" dirty="0" smtClean="0"/>
                        <a:t> (0.71,3.39)</a:t>
                      </a:r>
                      <a:endParaRPr lang="en-US" sz="180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0.28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0.78 (0.17,3.46)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0.74</a:t>
                      </a:r>
                      <a:endParaRPr lang="en-US" sz="1800" dirty="0"/>
                    </a:p>
                  </a:txBody>
                  <a:tcPr anchor="ctr"/>
                </a:tc>
              </a:tr>
              <a:tr h="490465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EUR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1.02 (0.76,1.37)</a:t>
                      </a:r>
                      <a:endParaRPr lang="en-US" sz="1800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0.88</a:t>
                      </a:r>
                      <a:endParaRPr lang="en-US" sz="1800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0.69 (0.40,1.19)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0.18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1.13 (0.57,2.25)</a:t>
                      </a:r>
                      <a:endParaRPr lang="en-US" sz="180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0.72</a:t>
                      </a:r>
                      <a:endParaRPr lang="en-US" sz="1800" dirty="0"/>
                    </a:p>
                  </a:txBody>
                  <a:tcPr anchor="ctr"/>
                </a:tc>
              </a:tr>
              <a:tr h="490466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HIS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1.28 (0.83,1.95)</a:t>
                      </a:r>
                      <a:endParaRPr lang="en-US" sz="18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0.26</a:t>
                      </a:r>
                      <a:endParaRPr lang="en-US" sz="18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0.50</a:t>
                      </a:r>
                      <a:r>
                        <a:rPr lang="en-US" sz="1800" baseline="0" dirty="0" smtClean="0"/>
                        <a:t> (0.20,1.26)</a:t>
                      </a:r>
                      <a:endParaRPr lang="en-US" sz="18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0.14</a:t>
                      </a:r>
                      <a:endParaRPr lang="en-US" sz="18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1.57 (0.49,5.02)</a:t>
                      </a:r>
                      <a:endParaRPr lang="en-US" sz="18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0.45</a:t>
                      </a:r>
                      <a:endParaRPr lang="en-US" sz="180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90466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ALL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/>
                        <a:t>1.21</a:t>
                      </a:r>
                      <a:r>
                        <a:rPr lang="en-US" sz="1800" b="1" baseline="0" dirty="0" smtClean="0"/>
                        <a:t> (0.98,1.49)</a:t>
                      </a:r>
                      <a:endParaRPr lang="en-US" sz="1800" b="1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/>
                        <a:t>0.07</a:t>
                      </a:r>
                      <a:endParaRPr lang="en-US" sz="1800" b="1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0.84 (0.61,1.16)</a:t>
                      </a:r>
                      <a:endParaRPr lang="en-US" sz="18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0.29</a:t>
                      </a:r>
                      <a:endParaRPr lang="en-US" sz="18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1.17 (0.73,1.85)</a:t>
                      </a:r>
                      <a:endParaRPr lang="en-US" sz="18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dirty="0" smtClean="0"/>
                        <a:t>0.51</a:t>
                      </a:r>
                      <a:endParaRPr lang="en-US" sz="180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28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742877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Analysis Results – CHD (by Count)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1919652"/>
              </p:ext>
            </p:extLst>
          </p:nvPr>
        </p:nvGraphicFramePr>
        <p:xfrm>
          <a:off x="1600200" y="1981200"/>
          <a:ext cx="6177013" cy="3258782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93776"/>
                <a:gridCol w="1920240"/>
                <a:gridCol w="780757"/>
                <a:gridCol w="1920240"/>
                <a:gridCol w="762000"/>
              </a:tblGrid>
              <a:tr h="463924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A</a:t>
                      </a:r>
                      <a:r>
                        <a:rPr lang="en-US" sz="2400" baseline="0" dirty="0" smtClean="0"/>
                        <a:t>-Allele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en-US" sz="2400" dirty="0" smtClean="0"/>
                        <a:t>B-Allele</a:t>
                      </a:r>
                      <a:endParaRPr lang="en-US" sz="2400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</a:tr>
              <a:tr h="463924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Race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HR (95%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CI)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  <a:endParaRPr lang="en-US" b="1" i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HR (95%</a:t>
                      </a:r>
                      <a:r>
                        <a:rPr lang="en-US" b="1" baseline="0" dirty="0" smtClean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CI)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1" i="1" dirty="0" smtClean="0">
                          <a:solidFill>
                            <a:schemeClr val="bg1"/>
                          </a:solidFill>
                        </a:rPr>
                        <a:t>P</a:t>
                      </a: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</a:tr>
              <a:tr h="466344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AFA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1.30 (0.91,1.84)</a:t>
                      </a:r>
                      <a:endParaRPr lang="en-US" b="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0.14</a:t>
                      </a:r>
                      <a:endParaRPr lang="en-US" b="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1.02</a:t>
                      </a:r>
                      <a:r>
                        <a:rPr lang="en-US" b="0" baseline="0" dirty="0" smtClean="0"/>
                        <a:t> (0.66,1.57)</a:t>
                      </a:r>
                      <a:endParaRPr lang="en-US" b="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b="0" dirty="0" smtClean="0"/>
                        <a:t>0.94</a:t>
                      </a:r>
                      <a:endParaRPr lang="en-US" b="0" dirty="0"/>
                    </a:p>
                  </a:txBody>
                  <a:tcPr anchor="ctr">
                    <a:lnT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  <a:tr h="466147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CHN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1.17</a:t>
                      </a:r>
                      <a:r>
                        <a:rPr lang="en-US" sz="1800" b="0" baseline="0" dirty="0" smtClean="0"/>
                        <a:t> (0.70,1.95)</a:t>
                      </a:r>
                      <a:endParaRPr lang="en-US" sz="1800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0.56</a:t>
                      </a:r>
                      <a:endParaRPr lang="en-US" sz="1800" b="0" dirty="0"/>
                    </a:p>
                  </a:txBody>
                  <a:tcPr anchor="ctr"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1.08 (0.60,1.93)</a:t>
                      </a:r>
                      <a:endParaRPr lang="en-US" sz="1800" b="0" dirty="0"/>
                    </a:p>
                  </a:txBody>
                  <a:tcPr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0.80</a:t>
                      </a:r>
                      <a:endParaRPr lang="en-US" sz="1800" b="0" dirty="0"/>
                    </a:p>
                  </a:txBody>
                  <a:tcPr anchor="ctr"/>
                </a:tc>
              </a:tr>
              <a:tr h="466147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EUR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1.15 (0.93,1.43)</a:t>
                      </a:r>
                      <a:endParaRPr lang="en-US" sz="1800" b="0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0.19</a:t>
                      </a:r>
                      <a:endParaRPr lang="en-US" sz="1800" b="0" dirty="0"/>
                    </a:p>
                  </a:txBody>
                  <a:tcPr anchor="ctr"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0.91</a:t>
                      </a:r>
                      <a:r>
                        <a:rPr lang="en-US" sz="1800" b="0" baseline="0" dirty="0" smtClean="0"/>
                        <a:t> (0.62,1.35)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0.65</a:t>
                      </a:r>
                      <a:endParaRPr lang="en-US" sz="1800" b="0" dirty="0"/>
                    </a:p>
                  </a:txBody>
                  <a:tcPr anchor="ctr"/>
                </a:tc>
              </a:tr>
              <a:tr h="466148">
                <a:tc>
                  <a:txBody>
                    <a:bodyPr/>
                    <a:lstStyle/>
                    <a:p>
                      <a:r>
                        <a:rPr lang="en-US" b="0" dirty="0" smtClean="0">
                          <a:solidFill>
                            <a:schemeClr val="bg1"/>
                          </a:solidFill>
                        </a:rPr>
                        <a:t>HIS</a:t>
                      </a:r>
                      <a:endParaRPr lang="en-US" b="0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1.24</a:t>
                      </a:r>
                      <a:r>
                        <a:rPr lang="en-US" sz="1800" b="0" baseline="0" dirty="0" smtClean="0"/>
                        <a:t> (0.87,1.77)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0.24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0.64 (0.32,1.29)</a:t>
                      </a:r>
                      <a:endParaRPr lang="en-US" sz="1800" b="0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0.21</a:t>
                      </a:r>
                      <a:endParaRPr lang="en-US" sz="1800" b="0" dirty="0"/>
                    </a:p>
                  </a:txBody>
                  <a:tcPr anchor="ctr"/>
                </a:tc>
              </a:tr>
              <a:tr h="466148">
                <a:tc>
                  <a:txBody>
                    <a:bodyPr/>
                    <a:lstStyle/>
                    <a:p>
                      <a:r>
                        <a:rPr lang="en-US" b="1" dirty="0" smtClean="0">
                          <a:solidFill>
                            <a:schemeClr val="bg1"/>
                          </a:solidFill>
                        </a:rPr>
                        <a:t>ALL</a:t>
                      </a:r>
                      <a:endParaRPr lang="en-US" b="1" dirty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1.20 (1.02,1.40)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1" dirty="0" smtClean="0">
                          <a:solidFill>
                            <a:srgbClr val="FF0000"/>
                          </a:solidFill>
                        </a:rPr>
                        <a:t>0.025</a:t>
                      </a:r>
                      <a:endParaRPr lang="en-US" sz="1800" b="1" dirty="0">
                        <a:solidFill>
                          <a:srgbClr val="FF0000"/>
                        </a:solidFill>
                      </a:endParaRPr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0.92 (0.72,1.17)</a:t>
                      </a:r>
                      <a:endParaRPr lang="en-US" sz="1800" b="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/>
                      <a:r>
                        <a:rPr lang="en-US" sz="1800" b="0" dirty="0" smtClean="0"/>
                        <a:t>0.50</a:t>
                      </a:r>
                      <a:endParaRPr lang="en-US" sz="1800" b="0" dirty="0"/>
                    </a:p>
                  </a:txBody>
                  <a:tcPr anchor="ctr">
                    <a:lnB w="28575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29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5376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1" name="Table 1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94663533"/>
              </p:ext>
            </p:extLst>
          </p:nvPr>
        </p:nvGraphicFramePr>
        <p:xfrm>
          <a:off x="6096000" y="914400"/>
          <a:ext cx="2783142" cy="57751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16342"/>
                <a:gridCol w="1066800"/>
              </a:tblGrid>
              <a:tr h="244659">
                <a:tc>
                  <a:txBody>
                    <a:bodyPr/>
                    <a:lstStyle/>
                    <a:p>
                      <a:pPr algn="ctr"/>
                      <a:r>
                        <a:rPr lang="en-US" sz="1400" dirty="0" smtClean="0"/>
                        <a:t>Red Blood Cell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 smtClean="0"/>
                        <a:t>Genotype</a:t>
                      </a:r>
                      <a:endParaRPr lang="en-US" sz="1400" dirty="0"/>
                    </a:p>
                  </a:txBody>
                  <a:tcPr/>
                </a:tc>
              </a:tr>
              <a:tr h="13675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 smtClean="0"/>
                        <a:t>(O,O)</a:t>
                      </a:r>
                    </a:p>
                  </a:txBody>
                  <a:tcPr anchor="ctr"/>
                </a:tc>
              </a:tr>
              <a:tr h="13675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(A,O)</a:t>
                      </a:r>
                    </a:p>
                    <a:p>
                      <a:pPr algn="ctr"/>
                      <a:r>
                        <a:rPr lang="en-US" dirty="0" smtClean="0"/>
                        <a:t>(O,A)</a:t>
                      </a:r>
                    </a:p>
                    <a:p>
                      <a:pPr algn="ctr"/>
                      <a:r>
                        <a:rPr lang="en-US" dirty="0" smtClean="0"/>
                        <a:t>(A,A)</a:t>
                      </a:r>
                      <a:endParaRPr lang="en-US" dirty="0"/>
                    </a:p>
                  </a:txBody>
                  <a:tcPr anchor="ctr"/>
                </a:tc>
              </a:tr>
              <a:tr h="13675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(B,O)</a:t>
                      </a:r>
                    </a:p>
                    <a:p>
                      <a:pPr algn="ctr"/>
                      <a:r>
                        <a:rPr lang="en-US" dirty="0" smtClean="0"/>
                        <a:t>(O,B)</a:t>
                      </a:r>
                    </a:p>
                    <a:p>
                      <a:pPr algn="ctr"/>
                      <a:r>
                        <a:rPr lang="en-US" dirty="0" smtClean="0"/>
                        <a:t>(B,B)</a:t>
                      </a:r>
                      <a:endParaRPr lang="en-US" dirty="0"/>
                    </a:p>
                  </a:txBody>
                  <a:tcPr anchor="ctr"/>
                </a:tc>
              </a:tr>
              <a:tr h="1367585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dirty="0" smtClean="0"/>
                        <a:t>(A,B)</a:t>
                      </a:r>
                    </a:p>
                    <a:p>
                      <a:pPr algn="ctr"/>
                      <a:r>
                        <a:rPr lang="en-US" dirty="0" smtClean="0"/>
                        <a:t>(B,A)</a:t>
                      </a:r>
                      <a:endParaRPr lang="en-US" dirty="0"/>
                    </a:p>
                  </a:txBody>
                  <a:tcPr anchor="ctr"/>
                </a:tc>
              </a:tr>
            </a:tbl>
          </a:graphicData>
        </a:graphic>
      </p:graphicFrame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(Brief) Biology of ABO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5638800" cy="5105400"/>
          </a:xfrm>
        </p:spPr>
        <p:txBody>
          <a:bodyPr>
            <a:normAutofit fontScale="92500"/>
          </a:bodyPr>
          <a:lstStyle/>
          <a:p>
            <a:r>
              <a:rPr lang="en-US" dirty="0" smtClean="0"/>
              <a:t>The ABO system relates to the presence of </a:t>
            </a:r>
            <a:r>
              <a:rPr lang="en-US" b="1" dirty="0" smtClean="0"/>
              <a:t>A</a:t>
            </a:r>
            <a:r>
              <a:rPr lang="en-US" dirty="0" smtClean="0"/>
              <a:t> and/or </a:t>
            </a:r>
            <a:r>
              <a:rPr lang="en-US" b="1" dirty="0" smtClean="0"/>
              <a:t>B</a:t>
            </a:r>
            <a:r>
              <a:rPr lang="en-US" dirty="0" smtClean="0"/>
              <a:t> </a:t>
            </a:r>
            <a:r>
              <a:rPr lang="en-US" u="sng" dirty="0" smtClean="0"/>
              <a:t>antigens</a:t>
            </a:r>
            <a:r>
              <a:rPr lang="en-US" dirty="0" smtClean="0"/>
              <a:t> on the surface of red blood cells (RBCs)</a:t>
            </a:r>
          </a:p>
          <a:p>
            <a:pPr lvl="1"/>
            <a:r>
              <a:rPr lang="en-US" dirty="0" smtClean="0"/>
              <a:t>ABO glycotransferases</a:t>
            </a:r>
            <a:r>
              <a:rPr lang="en-US" dirty="0"/>
              <a:t> </a:t>
            </a:r>
            <a:r>
              <a:rPr lang="en-US" dirty="0" smtClean="0"/>
              <a:t>modify terminal ends of the </a:t>
            </a:r>
            <a:r>
              <a:rPr lang="en-US" u="sng" dirty="0" smtClean="0"/>
              <a:t>H precursor antigen</a:t>
            </a:r>
          </a:p>
          <a:p>
            <a:endParaRPr lang="en-US" i="1" dirty="0" smtClean="0"/>
          </a:p>
          <a:p>
            <a:r>
              <a:rPr lang="en-US" dirty="0" smtClean="0"/>
              <a:t>ABO </a:t>
            </a:r>
            <a:r>
              <a:rPr lang="en-US" dirty="0" smtClean="0"/>
              <a:t>gene (</a:t>
            </a:r>
            <a:r>
              <a:rPr lang="en-US" i="1" dirty="0" smtClean="0"/>
              <a:t>ABO</a:t>
            </a:r>
            <a:r>
              <a:rPr lang="en-US" dirty="0" smtClean="0"/>
              <a:t>) is tri-allelic</a:t>
            </a:r>
          </a:p>
          <a:p>
            <a:pPr lvl="1"/>
            <a:r>
              <a:rPr lang="en-US" b="1" dirty="0" smtClean="0"/>
              <a:t>A</a:t>
            </a:r>
            <a:r>
              <a:rPr lang="en-US" dirty="0" smtClean="0"/>
              <a:t>, </a:t>
            </a:r>
            <a:r>
              <a:rPr lang="en-US" b="1" dirty="0" smtClean="0"/>
              <a:t>B</a:t>
            </a:r>
            <a:r>
              <a:rPr lang="en-US" dirty="0" smtClean="0"/>
              <a:t>, and </a:t>
            </a:r>
            <a:r>
              <a:rPr lang="en-US" b="1" dirty="0" smtClean="0"/>
              <a:t>O</a:t>
            </a:r>
            <a:r>
              <a:rPr lang="en-US" dirty="0" smtClean="0"/>
              <a:t> </a:t>
            </a:r>
            <a:r>
              <a:rPr lang="en-US" dirty="0" smtClean="0"/>
              <a:t>alleles</a:t>
            </a:r>
            <a:endParaRPr lang="en-US" i="1" dirty="0"/>
          </a:p>
          <a:p>
            <a:endParaRPr lang="en-US" dirty="0" smtClean="0"/>
          </a:p>
          <a:p>
            <a:r>
              <a:rPr lang="en-US" dirty="0" smtClean="0"/>
              <a:t>A and B alleles of </a:t>
            </a:r>
            <a:r>
              <a:rPr lang="en-US" i="1" dirty="0" smtClean="0"/>
              <a:t>ABO </a:t>
            </a:r>
            <a:r>
              <a:rPr lang="en-US" dirty="0" smtClean="0"/>
              <a:t>are genetically co-dominant</a:t>
            </a:r>
          </a:p>
          <a:p>
            <a:pPr lvl="1"/>
            <a:r>
              <a:rPr lang="en-US" dirty="0" smtClean="0"/>
              <a:t>Both antigens present on RBC for Type-AB</a:t>
            </a:r>
          </a:p>
          <a:p>
            <a:pPr lvl="1"/>
            <a:r>
              <a:rPr lang="en-US" dirty="0" smtClean="0"/>
              <a:t>O-allele lacks transferase ability</a:t>
            </a:r>
          </a:p>
          <a:p>
            <a:pPr lvl="1"/>
            <a:r>
              <a:rPr lang="en-US" dirty="0" smtClean="0"/>
              <a:t>Type-O necessarily homozygous for O-alleles</a:t>
            </a:r>
            <a:endParaRPr lang="en-US" dirty="0"/>
          </a:p>
          <a:p>
            <a:endParaRPr lang="en-US" dirty="0"/>
          </a:p>
        </p:txBody>
      </p:sp>
      <p:grpSp>
        <p:nvGrpSpPr>
          <p:cNvPr id="48" name="Group 47"/>
          <p:cNvGrpSpPr/>
          <p:nvPr/>
        </p:nvGrpSpPr>
        <p:grpSpPr>
          <a:xfrm>
            <a:off x="6250242" y="4074787"/>
            <a:ext cx="1409700" cy="1106813"/>
            <a:chOff x="6248400" y="1397892"/>
            <a:chExt cx="1524000" cy="1435756"/>
          </a:xfrm>
        </p:grpSpPr>
        <p:grpSp>
          <p:nvGrpSpPr>
            <p:cNvPr id="49" name="Group 48"/>
            <p:cNvGrpSpPr/>
            <p:nvPr/>
          </p:nvGrpSpPr>
          <p:grpSpPr>
            <a:xfrm>
              <a:off x="6477000" y="1531242"/>
              <a:ext cx="1066800" cy="1066800"/>
              <a:chOff x="6477000" y="1531242"/>
              <a:chExt cx="1066800" cy="1066800"/>
            </a:xfrm>
          </p:grpSpPr>
          <p:sp>
            <p:nvSpPr>
              <p:cNvPr id="60" name="10-Point Star 59"/>
              <p:cNvSpPr/>
              <p:nvPr/>
            </p:nvSpPr>
            <p:spPr>
              <a:xfrm>
                <a:off x="6477000" y="1531242"/>
                <a:ext cx="1066800" cy="1066800"/>
              </a:xfrm>
              <a:prstGeom prst="star10">
                <a:avLst>
                  <a:gd name="adj" fmla="val 25532"/>
                  <a:gd name="hf" fmla="val 105146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61" name="Oval 60"/>
              <p:cNvSpPr/>
              <p:nvPr/>
            </p:nvSpPr>
            <p:spPr>
              <a:xfrm>
                <a:off x="6553200" y="1645542"/>
                <a:ext cx="914400" cy="8382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2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tx2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tx2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/>
                  <a:t>TYPE B</a:t>
                </a:r>
                <a:endParaRPr lang="en-US" sz="1200" b="1" dirty="0"/>
              </a:p>
            </p:txBody>
          </p:sp>
        </p:grpSp>
        <p:sp>
          <p:nvSpPr>
            <p:cNvPr id="55" name="Rounded Rectangle 54"/>
            <p:cNvSpPr/>
            <p:nvPr/>
          </p:nvSpPr>
          <p:spPr>
            <a:xfrm>
              <a:off x="6491484" y="1409700"/>
              <a:ext cx="228600" cy="247650"/>
            </a:xfrm>
            <a:prstGeom prst="roundRect">
              <a:avLst/>
            </a:prstGeom>
            <a:solidFill>
              <a:srgbClr val="CC9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B</a:t>
              </a:r>
              <a:endParaRPr lang="en-US" sz="1600" dirty="0"/>
            </a:p>
          </p:txBody>
        </p:sp>
        <p:sp>
          <p:nvSpPr>
            <p:cNvPr id="56" name="Rounded Rectangle 55"/>
            <p:cNvSpPr/>
            <p:nvPr/>
          </p:nvSpPr>
          <p:spPr>
            <a:xfrm>
              <a:off x="7315200" y="1397892"/>
              <a:ext cx="228600" cy="247650"/>
            </a:xfrm>
            <a:prstGeom prst="roundRect">
              <a:avLst/>
            </a:prstGeom>
            <a:solidFill>
              <a:srgbClr val="CC9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B</a:t>
              </a:r>
              <a:endParaRPr lang="en-US" sz="1600" dirty="0"/>
            </a:p>
          </p:txBody>
        </p:sp>
        <p:sp>
          <p:nvSpPr>
            <p:cNvPr id="57" name="Rounded Rectangle 56"/>
            <p:cNvSpPr/>
            <p:nvPr/>
          </p:nvSpPr>
          <p:spPr>
            <a:xfrm>
              <a:off x="6248400" y="2133600"/>
              <a:ext cx="228600" cy="247650"/>
            </a:xfrm>
            <a:prstGeom prst="roundRect">
              <a:avLst/>
            </a:prstGeom>
            <a:solidFill>
              <a:srgbClr val="CC9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B</a:t>
              </a:r>
              <a:endParaRPr lang="en-US" sz="1600" dirty="0"/>
            </a:p>
          </p:txBody>
        </p:sp>
        <p:sp>
          <p:nvSpPr>
            <p:cNvPr id="58" name="Rounded Rectangle 57"/>
            <p:cNvSpPr/>
            <p:nvPr/>
          </p:nvSpPr>
          <p:spPr>
            <a:xfrm>
              <a:off x="6896100" y="2585998"/>
              <a:ext cx="228600" cy="247650"/>
            </a:xfrm>
            <a:prstGeom prst="roundRect">
              <a:avLst/>
            </a:prstGeom>
            <a:solidFill>
              <a:srgbClr val="CC9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B</a:t>
              </a:r>
              <a:endParaRPr lang="en-US" sz="1600" dirty="0"/>
            </a:p>
          </p:txBody>
        </p:sp>
        <p:sp>
          <p:nvSpPr>
            <p:cNvPr id="59" name="Rounded Rectangle 58"/>
            <p:cNvSpPr/>
            <p:nvPr/>
          </p:nvSpPr>
          <p:spPr>
            <a:xfrm>
              <a:off x="7543800" y="2133600"/>
              <a:ext cx="228600" cy="247650"/>
            </a:xfrm>
            <a:prstGeom prst="roundRect">
              <a:avLst/>
            </a:prstGeom>
            <a:solidFill>
              <a:srgbClr val="CC9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B</a:t>
              </a:r>
              <a:endParaRPr lang="en-US" sz="1600" dirty="0"/>
            </a:p>
          </p:txBody>
        </p:sp>
      </p:grpSp>
      <p:grpSp>
        <p:nvGrpSpPr>
          <p:cNvPr id="63" name="Group 62"/>
          <p:cNvGrpSpPr/>
          <p:nvPr/>
        </p:nvGrpSpPr>
        <p:grpSpPr>
          <a:xfrm>
            <a:off x="6461697" y="1463613"/>
            <a:ext cx="986790" cy="822387"/>
            <a:chOff x="6477000" y="1531242"/>
            <a:chExt cx="1066800" cy="1066800"/>
          </a:xfrm>
        </p:grpSpPr>
        <p:sp>
          <p:nvSpPr>
            <p:cNvPr id="74" name="10-Point Star 73"/>
            <p:cNvSpPr/>
            <p:nvPr/>
          </p:nvSpPr>
          <p:spPr>
            <a:xfrm>
              <a:off x="6477000" y="1531242"/>
              <a:ext cx="1066800" cy="1066800"/>
            </a:xfrm>
            <a:prstGeom prst="star10">
              <a:avLst>
                <a:gd name="adj" fmla="val 25532"/>
                <a:gd name="hf" fmla="val 105146"/>
              </a:avLst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75" name="Oval 74"/>
            <p:cNvSpPr/>
            <p:nvPr/>
          </p:nvSpPr>
          <p:spPr>
            <a:xfrm>
              <a:off x="6553200" y="1645542"/>
              <a:ext cx="914400" cy="838200"/>
            </a:xfrm>
            <a:prstGeom prst="ellipse">
              <a:avLst/>
            </a:prstGeom>
            <a:gradFill flip="none" rotWithShape="1">
              <a:gsLst>
                <a:gs pos="0">
                  <a:schemeClr val="tx2">
                    <a:lumMod val="60000"/>
                    <a:lumOff val="40000"/>
                    <a:shade val="30000"/>
                    <a:satMod val="115000"/>
                  </a:schemeClr>
                </a:gs>
                <a:gs pos="50000">
                  <a:schemeClr val="tx2">
                    <a:lumMod val="60000"/>
                    <a:lumOff val="40000"/>
                    <a:shade val="67500"/>
                    <a:satMod val="115000"/>
                  </a:schemeClr>
                </a:gs>
                <a:gs pos="100000">
                  <a:schemeClr val="tx2">
                    <a:lumMod val="60000"/>
                    <a:lumOff val="40000"/>
                    <a:shade val="100000"/>
                    <a:satMod val="11500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ln>
              <a:solidFill>
                <a:schemeClr val="tx2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200" b="1" dirty="0" smtClean="0"/>
                <a:t>TYPE O</a:t>
              </a:r>
              <a:endParaRPr lang="en-US" sz="1200" b="1" dirty="0"/>
            </a:p>
          </p:txBody>
        </p:sp>
      </p:grpSp>
      <p:grpSp>
        <p:nvGrpSpPr>
          <p:cNvPr id="76" name="Group 75"/>
          <p:cNvGrpSpPr/>
          <p:nvPr/>
        </p:nvGrpSpPr>
        <p:grpSpPr>
          <a:xfrm>
            <a:off x="6250242" y="2717448"/>
            <a:ext cx="1409700" cy="1092552"/>
            <a:chOff x="6248400" y="1295400"/>
            <a:chExt cx="1524000" cy="1417257"/>
          </a:xfrm>
        </p:grpSpPr>
        <p:grpSp>
          <p:nvGrpSpPr>
            <p:cNvPr id="77" name="Group 76"/>
            <p:cNvGrpSpPr/>
            <p:nvPr/>
          </p:nvGrpSpPr>
          <p:grpSpPr>
            <a:xfrm>
              <a:off x="6477000" y="1531242"/>
              <a:ext cx="1066800" cy="1066800"/>
              <a:chOff x="6477000" y="1531242"/>
              <a:chExt cx="1066800" cy="1066800"/>
            </a:xfrm>
          </p:grpSpPr>
          <p:sp>
            <p:nvSpPr>
              <p:cNvPr id="88" name="10-Point Star 87"/>
              <p:cNvSpPr/>
              <p:nvPr/>
            </p:nvSpPr>
            <p:spPr>
              <a:xfrm>
                <a:off x="6477000" y="1531242"/>
                <a:ext cx="1066800" cy="1066800"/>
              </a:xfrm>
              <a:prstGeom prst="star10">
                <a:avLst>
                  <a:gd name="adj" fmla="val 25532"/>
                  <a:gd name="hf" fmla="val 105146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89" name="Oval 88"/>
              <p:cNvSpPr/>
              <p:nvPr/>
            </p:nvSpPr>
            <p:spPr>
              <a:xfrm>
                <a:off x="6553200" y="1645542"/>
                <a:ext cx="914400" cy="8382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2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tx2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tx2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/>
                  <a:t>TYPE A</a:t>
                </a:r>
                <a:endParaRPr lang="en-US" sz="1200" b="1" dirty="0"/>
              </a:p>
            </p:txBody>
          </p:sp>
        </p:grpSp>
        <p:sp>
          <p:nvSpPr>
            <p:cNvPr id="78" name="Oval 77"/>
            <p:cNvSpPr/>
            <p:nvPr/>
          </p:nvSpPr>
          <p:spPr>
            <a:xfrm>
              <a:off x="6896100" y="1295400"/>
              <a:ext cx="228600" cy="2286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A</a:t>
              </a:r>
              <a:endParaRPr lang="en-US" sz="1600" dirty="0"/>
            </a:p>
          </p:txBody>
        </p:sp>
        <p:sp>
          <p:nvSpPr>
            <p:cNvPr id="79" name="Oval 78"/>
            <p:cNvSpPr/>
            <p:nvPr/>
          </p:nvSpPr>
          <p:spPr>
            <a:xfrm>
              <a:off x="7315200" y="2481223"/>
              <a:ext cx="228600" cy="2286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A</a:t>
              </a:r>
              <a:endParaRPr lang="en-US" sz="1600" dirty="0"/>
            </a:p>
          </p:txBody>
        </p:sp>
        <p:sp>
          <p:nvSpPr>
            <p:cNvPr id="80" name="Oval 79"/>
            <p:cNvSpPr/>
            <p:nvPr/>
          </p:nvSpPr>
          <p:spPr>
            <a:xfrm>
              <a:off x="6248400" y="1752600"/>
              <a:ext cx="228600" cy="2286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A</a:t>
              </a:r>
              <a:endParaRPr lang="en-US" sz="1600" dirty="0"/>
            </a:p>
          </p:txBody>
        </p:sp>
        <p:sp>
          <p:nvSpPr>
            <p:cNvPr id="81" name="Oval 80"/>
            <p:cNvSpPr/>
            <p:nvPr/>
          </p:nvSpPr>
          <p:spPr>
            <a:xfrm>
              <a:off x="7543800" y="1752600"/>
              <a:ext cx="228600" cy="2286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A</a:t>
              </a:r>
              <a:endParaRPr lang="en-US" sz="1600" dirty="0"/>
            </a:p>
          </p:txBody>
        </p:sp>
        <p:sp>
          <p:nvSpPr>
            <p:cNvPr id="82" name="Oval 81"/>
            <p:cNvSpPr/>
            <p:nvPr/>
          </p:nvSpPr>
          <p:spPr>
            <a:xfrm>
              <a:off x="6477000" y="2484057"/>
              <a:ext cx="228600" cy="2286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A</a:t>
              </a:r>
              <a:endParaRPr lang="en-US" sz="1600" dirty="0"/>
            </a:p>
          </p:txBody>
        </p:sp>
      </p:grpSp>
      <p:grpSp>
        <p:nvGrpSpPr>
          <p:cNvPr id="90" name="Group 89"/>
          <p:cNvGrpSpPr/>
          <p:nvPr/>
        </p:nvGrpSpPr>
        <p:grpSpPr>
          <a:xfrm>
            <a:off x="6250242" y="5410200"/>
            <a:ext cx="1409700" cy="1185823"/>
            <a:chOff x="6248400" y="1295400"/>
            <a:chExt cx="1524000" cy="1538248"/>
          </a:xfrm>
        </p:grpSpPr>
        <p:grpSp>
          <p:nvGrpSpPr>
            <p:cNvPr id="91" name="Group 90"/>
            <p:cNvGrpSpPr/>
            <p:nvPr/>
          </p:nvGrpSpPr>
          <p:grpSpPr>
            <a:xfrm>
              <a:off x="6477000" y="1531242"/>
              <a:ext cx="1066800" cy="1066800"/>
              <a:chOff x="6477000" y="1531242"/>
              <a:chExt cx="1066800" cy="1066800"/>
            </a:xfrm>
          </p:grpSpPr>
          <p:sp>
            <p:nvSpPr>
              <p:cNvPr id="102" name="10-Point Star 101"/>
              <p:cNvSpPr/>
              <p:nvPr/>
            </p:nvSpPr>
            <p:spPr>
              <a:xfrm>
                <a:off x="6477000" y="1531242"/>
                <a:ext cx="1066800" cy="1066800"/>
              </a:xfrm>
              <a:prstGeom prst="star10">
                <a:avLst>
                  <a:gd name="adj" fmla="val 25532"/>
                  <a:gd name="hf" fmla="val 105146"/>
                </a:avLst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 dirty="0"/>
              </a:p>
            </p:txBody>
          </p:sp>
          <p:sp>
            <p:nvSpPr>
              <p:cNvPr id="103" name="Oval 102"/>
              <p:cNvSpPr/>
              <p:nvPr/>
            </p:nvSpPr>
            <p:spPr>
              <a:xfrm>
                <a:off x="6553200" y="1645542"/>
                <a:ext cx="914400" cy="838200"/>
              </a:xfrm>
              <a:prstGeom prst="ellipse">
                <a:avLst/>
              </a:prstGeom>
              <a:gradFill flip="none" rotWithShape="1">
                <a:gsLst>
                  <a:gs pos="0">
                    <a:schemeClr val="tx2">
                      <a:lumMod val="60000"/>
                      <a:lumOff val="40000"/>
                      <a:shade val="30000"/>
                      <a:satMod val="115000"/>
                    </a:schemeClr>
                  </a:gs>
                  <a:gs pos="50000">
                    <a:schemeClr val="tx2">
                      <a:lumMod val="60000"/>
                      <a:lumOff val="40000"/>
                      <a:shade val="67500"/>
                      <a:satMod val="115000"/>
                    </a:schemeClr>
                  </a:gs>
                  <a:gs pos="100000">
                    <a:schemeClr val="tx2">
                      <a:lumMod val="60000"/>
                      <a:lumOff val="40000"/>
                      <a:shade val="100000"/>
                      <a:satMod val="115000"/>
                    </a:schemeClr>
                  </a:gs>
                </a:gsLst>
                <a:path path="circle">
                  <a:fillToRect l="50000" t="50000" r="50000" b="50000"/>
                </a:path>
                <a:tileRect/>
              </a:gradFill>
              <a:ln>
                <a:solidFill>
                  <a:schemeClr val="tx2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1200" b="1" dirty="0" smtClean="0"/>
                  <a:t>TYPE AB</a:t>
                </a:r>
                <a:endParaRPr lang="en-US" sz="1200" b="1" dirty="0"/>
              </a:p>
            </p:txBody>
          </p:sp>
        </p:grpSp>
        <p:sp>
          <p:nvSpPr>
            <p:cNvPr id="92" name="Oval 91"/>
            <p:cNvSpPr/>
            <p:nvPr/>
          </p:nvSpPr>
          <p:spPr>
            <a:xfrm>
              <a:off x="6896100" y="1295400"/>
              <a:ext cx="228600" cy="2286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A</a:t>
              </a:r>
              <a:endParaRPr lang="en-US" sz="1600" dirty="0"/>
            </a:p>
          </p:txBody>
        </p:sp>
        <p:sp>
          <p:nvSpPr>
            <p:cNvPr id="93" name="Oval 92"/>
            <p:cNvSpPr/>
            <p:nvPr/>
          </p:nvSpPr>
          <p:spPr>
            <a:xfrm>
              <a:off x="7315200" y="2481223"/>
              <a:ext cx="228600" cy="2286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A</a:t>
              </a:r>
              <a:endParaRPr lang="en-US" sz="1600" dirty="0"/>
            </a:p>
          </p:txBody>
        </p:sp>
        <p:sp>
          <p:nvSpPr>
            <p:cNvPr id="94" name="Oval 93"/>
            <p:cNvSpPr/>
            <p:nvPr/>
          </p:nvSpPr>
          <p:spPr>
            <a:xfrm>
              <a:off x="6248400" y="1752600"/>
              <a:ext cx="228600" cy="2286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A</a:t>
              </a:r>
              <a:endParaRPr lang="en-US" sz="1600" dirty="0"/>
            </a:p>
          </p:txBody>
        </p:sp>
        <p:sp>
          <p:nvSpPr>
            <p:cNvPr id="95" name="Oval 94"/>
            <p:cNvSpPr/>
            <p:nvPr/>
          </p:nvSpPr>
          <p:spPr>
            <a:xfrm>
              <a:off x="7543800" y="1752600"/>
              <a:ext cx="228600" cy="2286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A</a:t>
              </a:r>
              <a:endParaRPr lang="en-US" sz="1600" dirty="0"/>
            </a:p>
          </p:txBody>
        </p:sp>
        <p:sp>
          <p:nvSpPr>
            <p:cNvPr id="96" name="Oval 95"/>
            <p:cNvSpPr/>
            <p:nvPr/>
          </p:nvSpPr>
          <p:spPr>
            <a:xfrm>
              <a:off x="6477000" y="2484057"/>
              <a:ext cx="228600" cy="228600"/>
            </a:xfrm>
            <a:prstGeom prst="ellipse">
              <a:avLst/>
            </a:prstGeom>
            <a:solidFill>
              <a:srgbClr val="00B0F0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A</a:t>
              </a:r>
              <a:endParaRPr lang="en-US" sz="1600" dirty="0"/>
            </a:p>
          </p:txBody>
        </p:sp>
        <p:sp>
          <p:nvSpPr>
            <p:cNvPr id="97" name="Rounded Rectangle 96"/>
            <p:cNvSpPr/>
            <p:nvPr/>
          </p:nvSpPr>
          <p:spPr>
            <a:xfrm>
              <a:off x="6491484" y="1409700"/>
              <a:ext cx="228600" cy="247650"/>
            </a:xfrm>
            <a:prstGeom prst="roundRect">
              <a:avLst/>
            </a:prstGeom>
            <a:solidFill>
              <a:srgbClr val="CC9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B</a:t>
              </a:r>
              <a:endParaRPr lang="en-US" sz="1600" dirty="0"/>
            </a:p>
          </p:txBody>
        </p:sp>
        <p:sp>
          <p:nvSpPr>
            <p:cNvPr id="98" name="Rounded Rectangle 97"/>
            <p:cNvSpPr/>
            <p:nvPr/>
          </p:nvSpPr>
          <p:spPr>
            <a:xfrm>
              <a:off x="7315200" y="1397892"/>
              <a:ext cx="228600" cy="247650"/>
            </a:xfrm>
            <a:prstGeom prst="roundRect">
              <a:avLst/>
            </a:prstGeom>
            <a:solidFill>
              <a:srgbClr val="CC9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B</a:t>
              </a:r>
              <a:endParaRPr lang="en-US" sz="1600" dirty="0"/>
            </a:p>
          </p:txBody>
        </p:sp>
        <p:sp>
          <p:nvSpPr>
            <p:cNvPr id="99" name="Rounded Rectangle 98"/>
            <p:cNvSpPr/>
            <p:nvPr/>
          </p:nvSpPr>
          <p:spPr>
            <a:xfrm>
              <a:off x="6248400" y="2133600"/>
              <a:ext cx="228600" cy="247650"/>
            </a:xfrm>
            <a:prstGeom prst="roundRect">
              <a:avLst/>
            </a:prstGeom>
            <a:solidFill>
              <a:srgbClr val="CC9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B</a:t>
              </a:r>
              <a:endParaRPr lang="en-US" sz="1600" dirty="0"/>
            </a:p>
          </p:txBody>
        </p:sp>
        <p:sp>
          <p:nvSpPr>
            <p:cNvPr id="100" name="Rounded Rectangle 99"/>
            <p:cNvSpPr/>
            <p:nvPr/>
          </p:nvSpPr>
          <p:spPr>
            <a:xfrm>
              <a:off x="6896100" y="2585998"/>
              <a:ext cx="228600" cy="247650"/>
            </a:xfrm>
            <a:prstGeom prst="roundRect">
              <a:avLst/>
            </a:prstGeom>
            <a:solidFill>
              <a:srgbClr val="CC9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B</a:t>
              </a:r>
              <a:endParaRPr lang="en-US" sz="1600" dirty="0"/>
            </a:p>
          </p:txBody>
        </p:sp>
        <p:sp>
          <p:nvSpPr>
            <p:cNvPr id="101" name="Rounded Rectangle 100"/>
            <p:cNvSpPr/>
            <p:nvPr/>
          </p:nvSpPr>
          <p:spPr>
            <a:xfrm>
              <a:off x="7543800" y="2133600"/>
              <a:ext cx="228600" cy="247650"/>
            </a:xfrm>
            <a:prstGeom prst="roundRect">
              <a:avLst/>
            </a:prstGeom>
            <a:solidFill>
              <a:srgbClr val="CC99FF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/>
                <a:t>B</a:t>
              </a:r>
              <a:endParaRPr lang="en-US" sz="1600" dirty="0"/>
            </a:p>
          </p:txBody>
        </p:sp>
      </p:grpSp>
      <p:sp>
        <p:nvSpPr>
          <p:cNvPr id="112" name="Slide Number Placeholder 1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96739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ABO and Cardiovascular Disease (CVD)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There is a substantial publication history* of ABO blood type (and </a:t>
            </a:r>
            <a:r>
              <a:rPr lang="en-US" i="1" dirty="0" smtClean="0"/>
              <a:t>ABO </a:t>
            </a:r>
            <a:r>
              <a:rPr lang="en-US" dirty="0" smtClean="0"/>
              <a:t>SNPs) associated with CVD phenotypes</a:t>
            </a:r>
          </a:p>
          <a:p>
            <a:pPr lvl="1"/>
            <a:r>
              <a:rPr lang="en-US" b="1" u="sng" dirty="0" smtClean="0"/>
              <a:t>Non-O</a:t>
            </a:r>
            <a:r>
              <a:rPr lang="en-US" dirty="0" smtClean="0"/>
              <a:t> with risk of venous thromboembolism (VTE), stroke </a:t>
            </a:r>
          </a:p>
          <a:p>
            <a:pPr lvl="1"/>
            <a:r>
              <a:rPr lang="en-US" dirty="0"/>
              <a:t>Findings for </a:t>
            </a:r>
            <a:r>
              <a:rPr lang="en-US" dirty="0" smtClean="0"/>
              <a:t>myocardial infarction (MI) have been inconsistent</a:t>
            </a:r>
          </a:p>
          <a:p>
            <a:pPr lvl="1"/>
            <a:endParaRPr lang="en-US" dirty="0"/>
          </a:p>
          <a:p>
            <a:r>
              <a:rPr lang="en-US" i="1" dirty="0" smtClean="0"/>
              <a:t>ABO</a:t>
            </a:r>
            <a:r>
              <a:rPr lang="en-US" dirty="0" smtClean="0"/>
              <a:t> is functionally related to von Willebrand factor (VWF), which is associated with thrombosis</a:t>
            </a:r>
          </a:p>
          <a:p>
            <a:pPr lvl="1"/>
            <a:r>
              <a:rPr lang="en-US" dirty="0" smtClean="0"/>
              <a:t>ABO glycotransferases directly modify VWF oligosaccharides in similar fashion to RBC H precursor antigens</a:t>
            </a:r>
          </a:p>
          <a:p>
            <a:pPr lvl="1"/>
            <a:r>
              <a:rPr lang="en-US" dirty="0" smtClean="0"/>
              <a:t>Non-O blood groups have higher plasma levels of VWF</a:t>
            </a:r>
          </a:p>
          <a:p>
            <a:pPr lvl="1"/>
            <a:endParaRPr lang="en-US" dirty="0"/>
          </a:p>
          <a:p>
            <a:r>
              <a:rPr lang="en-US" dirty="0" smtClean="0"/>
              <a:t>Biological mechanism between ABO and CVD hypothesized to be combination of:</a:t>
            </a:r>
          </a:p>
          <a:p>
            <a:pPr lvl="1"/>
            <a:r>
              <a:rPr lang="en-US" dirty="0"/>
              <a:t>I</a:t>
            </a:r>
            <a:r>
              <a:rPr lang="en-US" dirty="0" smtClean="0"/>
              <a:t>nfluence on VWF levels </a:t>
            </a:r>
            <a:endParaRPr lang="en-US" dirty="0"/>
          </a:p>
          <a:p>
            <a:pPr lvl="1"/>
            <a:r>
              <a:rPr lang="en-US" dirty="0" smtClean="0"/>
              <a:t>General ABO glycotransferase impact on cardio-metabolic pathways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5334000" y="6553200"/>
            <a:ext cx="47244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b="1" dirty="0" smtClean="0"/>
              <a:t>*See:  </a:t>
            </a:r>
            <a:r>
              <a:rPr lang="en-US" sz="1400" dirty="0" smtClean="0"/>
              <a:t>Zhang et al. (2012), </a:t>
            </a:r>
            <a:r>
              <a:rPr lang="en-US" sz="1400" i="1" dirty="0"/>
              <a:t>IJVM </a:t>
            </a:r>
            <a:r>
              <a:rPr lang="en-US" sz="1400" dirty="0" smtClean="0"/>
              <a:t>2012:641917.</a:t>
            </a:r>
            <a:r>
              <a:rPr lang="en-US" sz="1400" i="1" dirty="0" smtClean="0"/>
              <a:t> </a:t>
            </a:r>
            <a:r>
              <a:rPr lang="en-US" sz="1400" dirty="0" smtClean="0"/>
              <a:t> </a:t>
            </a:r>
            <a:endParaRPr lang="en-US" sz="1400" i="1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00781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Differences in ABO Distributions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i="1" dirty="0" smtClean="0"/>
              <a:t>ABO</a:t>
            </a:r>
            <a:r>
              <a:rPr lang="en-US" dirty="0" smtClean="0"/>
              <a:t> allele frequencies (and thus blood types) differ greatly by population/geography</a:t>
            </a:r>
          </a:p>
          <a:p>
            <a:pPr lvl="1"/>
            <a:r>
              <a:rPr lang="en-US" dirty="0"/>
              <a:t>Driving force behind these differences is not well understood</a:t>
            </a:r>
          </a:p>
          <a:p>
            <a:pPr lvl="1"/>
            <a:endParaRPr lang="en-US" dirty="0" smtClean="0"/>
          </a:p>
          <a:p>
            <a:pPr lvl="1"/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Distributional discrepancies in ABO Type across race </a:t>
            </a:r>
            <a:r>
              <a:rPr lang="en-US" u="sng" dirty="0" smtClean="0"/>
              <a:t>may be relevant</a:t>
            </a:r>
            <a:r>
              <a:rPr lang="en-US" dirty="0" smtClean="0"/>
              <a:t> to racial differences in disease incidence</a:t>
            </a:r>
          </a:p>
          <a:p>
            <a:pPr lvl="1"/>
            <a:endParaRPr lang="en-US" dirty="0" smtClean="0"/>
          </a:p>
        </p:txBody>
      </p:sp>
      <p:pic>
        <p:nvPicPr>
          <p:cNvPr id="1026" name="Picture 2" descr="map of the world showing the frequency of the B blood allele among indigenous populations--it was absent in Australia, New Zealand, and most of the New World except for western Alaska; it was present throughout the Old World with its highest frequencies in Central and East Asi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48200" y="2908756"/>
            <a:ext cx="3765842" cy="2057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2743200" y="4966156"/>
            <a:ext cx="6858000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00" b="1" dirty="0" smtClean="0"/>
              <a:t>Image Source</a:t>
            </a:r>
            <a:r>
              <a:rPr lang="en-US" sz="800" dirty="0" smtClean="0"/>
              <a:t>: A</a:t>
            </a:r>
            <a:r>
              <a:rPr lang="en-US" sz="800" dirty="0"/>
              <a:t>. E. Mourant et.al., </a:t>
            </a:r>
            <a:r>
              <a:rPr lang="en-US" sz="800" i="1" dirty="0"/>
              <a:t>The Distribution of the Human Blood Groups and Other Polymorphisms</a:t>
            </a:r>
            <a:r>
              <a:rPr lang="en-US" sz="800" dirty="0"/>
              <a:t>, 2nd ed. (1976)</a:t>
            </a:r>
          </a:p>
        </p:txBody>
      </p:sp>
      <p:pic>
        <p:nvPicPr>
          <p:cNvPr id="1030" name="Picture 6" descr="map of the world showing the frequency of the A blood allele among indigenous populations--it was absent in Central and South America, but present throughout the rest of the world; it was at its highest frequency in Western Europe, Australia, and the sub-arctic regions of North America and Greenland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5799" y="2896428"/>
            <a:ext cx="3760491" cy="206972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749919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Genetics of ABO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816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Genetic sequence and structure of </a:t>
            </a:r>
            <a:r>
              <a:rPr lang="en-US" i="1" dirty="0" smtClean="0"/>
              <a:t>ABO</a:t>
            </a:r>
            <a:r>
              <a:rPr lang="en-US" dirty="0" smtClean="0"/>
              <a:t> determined in the </a:t>
            </a:r>
            <a:r>
              <a:rPr lang="en-US" dirty="0" smtClean="0"/>
              <a:t>mid-1990s</a:t>
            </a:r>
            <a:endParaRPr lang="en-US" dirty="0" smtClean="0"/>
          </a:p>
          <a:p>
            <a:pPr marL="274320" lvl="1" indent="0">
              <a:buNone/>
            </a:pPr>
            <a:endParaRPr lang="en-US" dirty="0" smtClean="0"/>
          </a:p>
          <a:p>
            <a:pPr lvl="1"/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r>
              <a:rPr lang="en-US" dirty="0" smtClean="0"/>
              <a:t>Relative to A101 as a </a:t>
            </a:r>
            <a:r>
              <a:rPr lang="en-US" i="1" dirty="0" smtClean="0"/>
              <a:t>genetic reference</a:t>
            </a:r>
            <a:r>
              <a:rPr lang="en-US" dirty="0" smtClean="0"/>
              <a:t>:</a:t>
            </a:r>
          </a:p>
          <a:p>
            <a:pPr lvl="1"/>
            <a:r>
              <a:rPr lang="en-US" b="1" dirty="0" smtClean="0"/>
              <a:t>A2-allele </a:t>
            </a:r>
            <a:r>
              <a:rPr lang="en-US" dirty="0" smtClean="0"/>
              <a:t>has frameshift mutation c.1061C&gt;Del </a:t>
            </a:r>
          </a:p>
          <a:p>
            <a:pPr lvl="1"/>
            <a:r>
              <a:rPr lang="en-US" b="1" dirty="0" smtClean="0"/>
              <a:t>B-allele</a:t>
            </a:r>
            <a:r>
              <a:rPr lang="en-US" dirty="0" smtClean="0"/>
              <a:t> characterized by a number of key amino acid (AA) substitutions</a:t>
            </a:r>
          </a:p>
          <a:p>
            <a:pPr lvl="1"/>
            <a:r>
              <a:rPr lang="en-US" b="1" dirty="0" smtClean="0"/>
              <a:t>O-alleles: </a:t>
            </a:r>
            <a:r>
              <a:rPr lang="en-US" dirty="0" smtClean="0"/>
              <a:t>Transferase activity disabled in via either c.261G&gt;Del (e.g., O01) </a:t>
            </a:r>
            <a:r>
              <a:rPr lang="en-US" u="sng" dirty="0" smtClean="0"/>
              <a:t>OR</a:t>
            </a:r>
            <a:r>
              <a:rPr lang="en-US" dirty="0" smtClean="0"/>
              <a:t> 2 key AA substitutions (e.g., O03)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The NCBI </a:t>
            </a:r>
            <a:r>
              <a:rPr lang="en-US" i="1" dirty="0" smtClean="0"/>
              <a:t>Blood Group Antigen Gene Mutation Database </a:t>
            </a:r>
            <a:r>
              <a:rPr lang="en-US" dirty="0" smtClean="0"/>
              <a:t>(</a:t>
            </a:r>
            <a:r>
              <a:rPr lang="en-US" b="1" dirty="0" smtClean="0"/>
              <a:t>BGMUT</a:t>
            </a:r>
            <a:r>
              <a:rPr lang="en-US" dirty="0" smtClean="0"/>
              <a:t>) catalogs variation of blood group antigen genes, including </a:t>
            </a:r>
            <a:r>
              <a:rPr lang="en-US" i="1" dirty="0" smtClean="0"/>
              <a:t>ABO</a:t>
            </a:r>
          </a:p>
          <a:p>
            <a:pPr lvl="1"/>
            <a:r>
              <a:rPr lang="en-US" dirty="0" smtClean="0"/>
              <a:t>Currently lists 179 genetically unique </a:t>
            </a:r>
            <a:r>
              <a:rPr lang="en-US" i="1" dirty="0" smtClean="0"/>
              <a:t>ABO</a:t>
            </a:r>
            <a:r>
              <a:rPr lang="en-US" dirty="0" smtClean="0"/>
              <a:t> alleles</a:t>
            </a:r>
          </a:p>
        </p:txBody>
      </p:sp>
      <p:pic>
        <p:nvPicPr>
          <p:cNvPr id="1026" name="Picture 2" descr="http://www.bloodjournal.org/content/bloodjournal/102/8/3035/F1.large.jpg?width=800&amp;height=600&amp;carousel=1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28800" y="2362200"/>
            <a:ext cx="5334000" cy="13097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791200" y="6596390"/>
            <a:ext cx="47244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b="1" dirty="0" smtClean="0"/>
              <a:t>Image Source: </a:t>
            </a:r>
            <a:r>
              <a:rPr lang="en-US" sz="1100" dirty="0" smtClean="0"/>
              <a:t>Seltsam et al. (2003), </a:t>
            </a:r>
            <a:r>
              <a:rPr lang="en-US" sz="1100" i="1" dirty="0"/>
              <a:t>Blood, </a:t>
            </a:r>
            <a:r>
              <a:rPr lang="en-US" sz="1100" dirty="0"/>
              <a:t>102(8</a:t>
            </a:r>
            <a:r>
              <a:rPr lang="en-US" sz="1100" dirty="0" smtClean="0"/>
              <a:t>) </a:t>
            </a:r>
            <a:endParaRPr lang="en-US" sz="1100" dirty="0"/>
          </a:p>
        </p:txBody>
      </p:sp>
      <p:sp>
        <p:nvSpPr>
          <p:cNvPr id="5" name="TextBox 4"/>
          <p:cNvSpPr txBox="1"/>
          <p:nvPr/>
        </p:nvSpPr>
        <p:spPr>
          <a:xfrm>
            <a:off x="3657600" y="1981200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i="1" u="sng" dirty="0" smtClean="0"/>
              <a:t>ABO</a:t>
            </a:r>
            <a:r>
              <a:rPr lang="en-US" u="sng" dirty="0" smtClean="0"/>
              <a:t> (18 kb)</a:t>
            </a:r>
            <a:endParaRPr lang="en-US" u="sng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64062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Genetic ABO Profiling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ABO blood typing is traditionally conducted via serologic testing</a:t>
            </a:r>
          </a:p>
          <a:p>
            <a:pPr marL="274320" lvl="1" indent="0">
              <a:buNone/>
            </a:pPr>
            <a:endParaRPr lang="en-US" dirty="0"/>
          </a:p>
          <a:p>
            <a:r>
              <a:rPr lang="en-US" u="sng" dirty="0" smtClean="0"/>
              <a:t>However</a:t>
            </a:r>
            <a:r>
              <a:rPr lang="en-US" dirty="0" smtClean="0"/>
              <a:t>, direct interrogation of key functional variation and high linkage disequilibrium in </a:t>
            </a:r>
            <a:r>
              <a:rPr lang="en-US" i="1" dirty="0" smtClean="0"/>
              <a:t>ABO</a:t>
            </a:r>
            <a:r>
              <a:rPr lang="en-US" dirty="0" smtClean="0"/>
              <a:t> results in highly accurate ABO genetic profiling</a:t>
            </a:r>
          </a:p>
          <a:p>
            <a:pPr lvl="1"/>
            <a:r>
              <a:rPr lang="en-US" dirty="0" smtClean="0"/>
              <a:t>Successfully applied in multiple studies (e.g., Yip et al. 2000)</a:t>
            </a:r>
          </a:p>
          <a:p>
            <a:pPr lvl="1"/>
            <a:endParaRPr lang="en-US" dirty="0"/>
          </a:p>
          <a:p>
            <a:r>
              <a:rPr lang="en-US" u="sng" dirty="0" smtClean="0">
                <a:solidFill>
                  <a:schemeClr val="tx2"/>
                </a:solidFill>
              </a:rPr>
              <a:t>GOAL</a:t>
            </a:r>
            <a:r>
              <a:rPr lang="en-US" dirty="0" smtClean="0">
                <a:solidFill>
                  <a:schemeClr val="tx2"/>
                </a:solidFill>
              </a:rPr>
              <a:t>:</a:t>
            </a:r>
            <a:r>
              <a:rPr lang="en-US" dirty="0" smtClean="0"/>
              <a:t>  Genetically determine ABO blood types in MESA</a:t>
            </a:r>
          </a:p>
          <a:p>
            <a:pPr lvl="1"/>
            <a:r>
              <a:rPr lang="en-US" dirty="0" smtClean="0"/>
              <a:t>Characterize ABO distributions by race</a:t>
            </a:r>
          </a:p>
          <a:p>
            <a:pPr lvl="1"/>
            <a:r>
              <a:rPr lang="en-US" dirty="0" smtClean="0"/>
              <a:t>Evaluate associations with cardiovascular phenotypes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961895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MESA ABO Genetic Data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Previously merged genotype data from the three (3) Illumina chips (i.e., “</a:t>
            </a:r>
            <a:r>
              <a:rPr lang="en-US" dirty="0"/>
              <a:t>chip data</a:t>
            </a:r>
            <a:r>
              <a:rPr lang="en-US" dirty="0" smtClean="0"/>
              <a:t>”)</a:t>
            </a:r>
          </a:p>
          <a:p>
            <a:pPr lvl="1"/>
            <a:r>
              <a:rPr lang="en-US" dirty="0" smtClean="0"/>
              <a:t>Exome BeadChip, Cardio-MetaboChip, </a:t>
            </a:r>
            <a:r>
              <a:rPr lang="en-US" dirty="0"/>
              <a:t>and </a:t>
            </a:r>
            <a:r>
              <a:rPr lang="en-US" dirty="0" smtClean="0"/>
              <a:t>iSelect IBC Chip</a:t>
            </a:r>
          </a:p>
          <a:p>
            <a:pPr lvl="1"/>
            <a:r>
              <a:rPr lang="en-US" dirty="0" smtClean="0"/>
              <a:t>~100 SNVs across </a:t>
            </a:r>
            <a:r>
              <a:rPr lang="en-US" i="1" dirty="0" smtClean="0"/>
              <a:t>ABO</a:t>
            </a:r>
            <a:r>
              <a:rPr lang="en-US" dirty="0" smtClean="0"/>
              <a:t> locus</a:t>
            </a:r>
          </a:p>
          <a:p>
            <a:pPr lvl="1"/>
            <a:r>
              <a:rPr lang="en-US" b="1" u="sng" dirty="0" smtClean="0"/>
              <a:t>However</a:t>
            </a:r>
            <a:r>
              <a:rPr lang="en-US" dirty="0" smtClean="0"/>
              <a:t>, key functional variation required for ABO genetic profiling missing</a:t>
            </a:r>
          </a:p>
          <a:p>
            <a:pPr lvl="1"/>
            <a:endParaRPr lang="en-US" dirty="0"/>
          </a:p>
          <a:p>
            <a:r>
              <a:rPr lang="en-US" dirty="0" smtClean="0"/>
              <a:t>Designed a custom Sequenom Panel including 10 </a:t>
            </a:r>
            <a:r>
              <a:rPr lang="en-US" i="1" dirty="0" smtClean="0"/>
              <a:t>ABO</a:t>
            </a:r>
            <a:r>
              <a:rPr lang="en-US" dirty="0" smtClean="0"/>
              <a:t> variants</a:t>
            </a:r>
          </a:p>
          <a:p>
            <a:pPr lvl="1"/>
            <a:r>
              <a:rPr lang="en-US" dirty="0" smtClean="0"/>
              <a:t>Run on 6316 MESA subjects</a:t>
            </a:r>
          </a:p>
          <a:p>
            <a:pPr lvl="1"/>
            <a:r>
              <a:rPr lang="en-US" dirty="0" smtClean="0"/>
              <a:t>Key deletions at c.261 and c.1059</a:t>
            </a:r>
          </a:p>
          <a:p>
            <a:endParaRPr lang="en-US" dirty="0"/>
          </a:p>
          <a:p>
            <a:r>
              <a:rPr lang="en-US" dirty="0" smtClean="0"/>
              <a:t>Supplement Sequenom variants with </a:t>
            </a:r>
            <a:r>
              <a:rPr lang="en-US" i="1" dirty="0" smtClean="0"/>
              <a:t>chip data </a:t>
            </a:r>
            <a:r>
              <a:rPr lang="en-US" dirty="0" smtClean="0"/>
              <a:t>in analysis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8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958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Sequenom QC Summary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51054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Variant-level QC by HWE, call rate (&gt;90%)</a:t>
            </a:r>
          </a:p>
          <a:p>
            <a:pPr lvl="1"/>
            <a:r>
              <a:rPr lang="en-US" dirty="0" smtClean="0"/>
              <a:t>4 ABO variants failed (non-critical, 3 already in chip data)</a:t>
            </a:r>
          </a:p>
          <a:p>
            <a:r>
              <a:rPr lang="en-US" dirty="0" smtClean="0"/>
              <a:t>Sample-level QC by panel call rate (≥75</a:t>
            </a:r>
            <a:r>
              <a:rPr lang="en-US" dirty="0" smtClean="0"/>
              <a:t>%):  </a:t>
            </a:r>
            <a:r>
              <a:rPr lang="en-US" b="1" dirty="0" smtClean="0"/>
              <a:t>61</a:t>
            </a:r>
            <a:r>
              <a:rPr lang="en-US" dirty="0" smtClean="0"/>
              <a:t> failures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endParaRPr lang="en-US" dirty="0" smtClean="0"/>
          </a:p>
          <a:p>
            <a:r>
              <a:rPr lang="en-US" dirty="0" smtClean="0"/>
              <a:t>Three (3) SNPs (rs8176746, rs1053878, rs7853989) on Sequenom panel were also in the chip data</a:t>
            </a:r>
          </a:p>
          <a:p>
            <a:pPr lvl="1"/>
            <a:r>
              <a:rPr lang="en-US" dirty="0" smtClean="0"/>
              <a:t>Seven total samples had conflicting genotypes for </a:t>
            </a:r>
            <a:r>
              <a:rPr lang="en-US" i="1" dirty="0" smtClean="0"/>
              <a:t>at most </a:t>
            </a:r>
            <a:r>
              <a:rPr lang="en-US" dirty="0" smtClean="0"/>
              <a:t>1 SNP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reference given to </a:t>
            </a:r>
            <a:r>
              <a:rPr lang="en-US" u="sng" dirty="0" smtClean="0"/>
              <a:t>Sequenom</a:t>
            </a:r>
            <a:r>
              <a:rPr lang="en-US" dirty="0" smtClean="0"/>
              <a:t> genotype</a:t>
            </a:r>
          </a:p>
          <a:p>
            <a:pPr lvl="1"/>
            <a:endParaRPr lang="en-US" dirty="0" smtClean="0"/>
          </a:p>
          <a:p>
            <a:r>
              <a:rPr lang="en-US" dirty="0" smtClean="0"/>
              <a:t>Total of </a:t>
            </a:r>
            <a:r>
              <a:rPr lang="en-US" b="1" u="sng" dirty="0" smtClean="0"/>
              <a:t>28</a:t>
            </a:r>
            <a:r>
              <a:rPr lang="en-US" dirty="0" smtClean="0"/>
              <a:t> </a:t>
            </a:r>
            <a:r>
              <a:rPr lang="en-US" i="1" dirty="0" smtClean="0"/>
              <a:t>ABO</a:t>
            </a:r>
            <a:r>
              <a:rPr lang="en-US" dirty="0" smtClean="0"/>
              <a:t> coding variants used for analysis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7137256"/>
              </p:ext>
            </p:extLst>
          </p:nvPr>
        </p:nvGraphicFramePr>
        <p:xfrm>
          <a:off x="304800" y="2819399"/>
          <a:ext cx="8229600" cy="1371601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1447800"/>
                <a:gridCol w="1356360"/>
                <a:gridCol w="1356360"/>
                <a:gridCol w="1356360"/>
                <a:gridCol w="1356360"/>
                <a:gridCol w="1356360"/>
              </a:tblGrid>
              <a:tr h="354112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Calibri"/>
                          <a:ea typeface="Calibri"/>
                          <a:cs typeface="Times New Roman"/>
                        </a:rPr>
                        <a:t> </a:t>
                      </a:r>
                      <a:endParaRPr lang="en-US" sz="18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AFA</a:t>
                      </a:r>
                      <a:endParaRPr lang="en-US" sz="18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CHN</a:t>
                      </a: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EUR</a:t>
                      </a:r>
                      <a:endParaRPr lang="en-US" sz="18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</a:rPr>
                        <a:t>HIS</a:t>
                      </a:r>
                      <a:endParaRPr lang="en-US" sz="18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ln>
                            <a:solidFill>
                              <a:schemeClr val="bg1"/>
                            </a:solidFill>
                          </a:ln>
                          <a:solidFill>
                            <a:schemeClr val="bg1"/>
                          </a:solidFill>
                          <a:effectLst/>
                          <a:latin typeface="+mn-lt"/>
                          <a:ea typeface="Calibri"/>
                          <a:cs typeface="Times New Roman"/>
                        </a:rPr>
                        <a:t>TOT</a:t>
                      </a:r>
                      <a:endParaRPr lang="en-US" sz="1800" dirty="0">
                        <a:ln>
                          <a:solidFill>
                            <a:schemeClr val="bg1"/>
                          </a:solidFill>
                        </a:ln>
                        <a:solidFill>
                          <a:schemeClr val="bg1"/>
                        </a:solidFill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solidFill>
                      <a:schemeClr val="accent1"/>
                    </a:solidFill>
                  </a:tcPr>
                </a:tc>
              </a:tr>
              <a:tr h="339163">
                <a:tc>
                  <a:txBody>
                    <a:bodyPr/>
                    <a:lstStyle/>
                    <a:p>
                      <a:pPr marL="0" marR="0" algn="just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  <a:ea typeface="+mn-ea"/>
                          <a:cs typeface="+mn-cs"/>
                        </a:rPr>
                        <a:t>On Sequenom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1638</a:t>
                      </a:r>
                      <a:endParaRPr lang="en-US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760</a:t>
                      </a:r>
                      <a:endParaRPr lang="en-US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2487</a:t>
                      </a:r>
                      <a:endParaRPr lang="en-US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1431</a:t>
                      </a:r>
                      <a:endParaRPr lang="en-US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6316</a:t>
                      </a:r>
                      <a:endParaRPr lang="en-US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</a:tcPr>
                </a:tc>
              </a:tr>
              <a:tr h="339163"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QC Passed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1617</a:t>
                      </a:r>
                      <a:endParaRPr lang="en-US" sz="18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751</a:t>
                      </a:r>
                      <a:endParaRPr lang="en-US" sz="18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2471</a:t>
                      </a:r>
                      <a:endParaRPr lang="en-US" sz="18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1416</a:t>
                      </a:r>
                      <a:endParaRPr lang="en-US" sz="18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b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6255</a:t>
                      </a:r>
                      <a:endParaRPr lang="en-US" sz="1800" b="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39163"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w/ Chip</a:t>
                      </a:r>
                      <a:r>
                        <a:rPr lang="en-US" sz="1400" b="1" baseline="0" dirty="0" smtClean="0">
                          <a:effectLst/>
                          <a:latin typeface="+mn-lt"/>
                          <a:ea typeface="Calibri"/>
                          <a:cs typeface="Times New Roman"/>
                        </a:rPr>
                        <a:t> Data</a:t>
                      </a:r>
                      <a:endParaRPr lang="en-US" sz="1400" b="1" dirty="0">
                        <a:effectLst/>
                        <a:latin typeface="+mn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 anchor="ctr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1590</a:t>
                      </a:r>
                      <a:r>
                        <a:rPr lang="en-US" sz="180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 (</a:t>
                      </a:r>
                      <a:r>
                        <a:rPr lang="en-US" sz="1800" i="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98%</a:t>
                      </a:r>
                      <a:r>
                        <a:rPr lang="en-US" sz="1800" baseline="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)</a:t>
                      </a:r>
                      <a:endParaRPr lang="en-US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746 (99%)</a:t>
                      </a:r>
                      <a:endParaRPr lang="en-US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2446 (99%)</a:t>
                      </a:r>
                      <a:endParaRPr lang="en-US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1407 (99%)</a:t>
                      </a:r>
                      <a:endParaRPr lang="en-US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  <a:tc>
                  <a:txBody>
                    <a:bodyPr/>
                    <a:lstStyle/>
                    <a:p>
                      <a:pPr marL="0" marR="0" algn="l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800" dirty="0" smtClean="0">
                          <a:effectLst/>
                          <a:latin typeface="+mj-lt"/>
                          <a:ea typeface="Calibri"/>
                          <a:cs typeface="Times New Roman"/>
                        </a:rPr>
                        <a:t>6189 (99%)</a:t>
                      </a:r>
                      <a:endParaRPr lang="en-US" sz="1800" dirty="0">
                        <a:effectLst/>
                        <a:latin typeface="+mj-lt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7399004-319E-4456-B13D-84D6B8DB1AA9}" type="slidenum">
              <a:rPr lang="en-US" smtClean="0"/>
              <a:t>9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09883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larity">
  <a:themeElements>
    <a:clrScheme name="Clarity">
      <a:dk1>
        <a:srgbClr val="292934"/>
      </a:dk1>
      <a:lt1>
        <a:srgbClr val="FFFFFF"/>
      </a:lt1>
      <a:dk2>
        <a:srgbClr val="D2533C"/>
      </a:dk2>
      <a:lt2>
        <a:srgbClr val="F3F2DC"/>
      </a:lt2>
      <a:accent1>
        <a:srgbClr val="93A299"/>
      </a:accent1>
      <a:accent2>
        <a:srgbClr val="AD8F67"/>
      </a:accent2>
      <a:accent3>
        <a:srgbClr val="726056"/>
      </a:accent3>
      <a:accent4>
        <a:srgbClr val="4C5A6A"/>
      </a:accent4>
      <a:accent5>
        <a:srgbClr val="808DA0"/>
      </a:accent5>
      <a:accent6>
        <a:srgbClr val="79463D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larity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hade val="86000"/>
                <a:satMod val="140000"/>
              </a:schemeClr>
            </a:gs>
            <a:gs pos="45000">
              <a:schemeClr val="phClr">
                <a:tint val="48000"/>
                <a:satMod val="150000"/>
              </a:schemeClr>
            </a:gs>
            <a:gs pos="100000">
              <a:schemeClr val="phClr">
                <a:tint val="28000"/>
                <a:satMod val="16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70000"/>
                <a:satMod val="150000"/>
              </a:schemeClr>
            </a:gs>
            <a:gs pos="34000">
              <a:schemeClr val="phClr">
                <a:shade val="70000"/>
                <a:satMod val="140000"/>
              </a:schemeClr>
            </a:gs>
            <a:gs pos="70000">
              <a:schemeClr val="phClr">
                <a:tint val="100000"/>
                <a:shade val="90000"/>
                <a:satMod val="140000"/>
              </a:schemeClr>
            </a:gs>
            <a:gs pos="100000">
              <a:schemeClr val="phClr">
                <a:tint val="100000"/>
                <a:shade val="100000"/>
                <a:satMod val="10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6425" cap="flat" cmpd="sng" algn="ctr">
          <a:solidFill>
            <a:schemeClr val="phClr"/>
          </a:solidFill>
          <a:prstDash val="solid"/>
        </a:ln>
        <a:ln w="444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5100000"/>
            </a:lightRig>
          </a:scene3d>
          <a:sp3d contourW="6350">
            <a:bevelT w="29210" h="12700"/>
            <a:contourClr>
              <a:schemeClr val="phClr">
                <a:shade val="3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satMod val="180000"/>
              </a:schemeClr>
            </a:gs>
            <a:gs pos="40000">
              <a:schemeClr val="phClr">
                <a:tint val="95000"/>
                <a:shade val="85000"/>
                <a:satMod val="150000"/>
              </a:schemeClr>
            </a:gs>
            <a:gs pos="100000">
              <a:schemeClr val="phClr">
                <a:shade val="45000"/>
                <a:satMod val="200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55000"/>
              </a:schemeClr>
              <a:schemeClr val="phClr">
                <a:tint val="97000"/>
                <a:satMod val="95000"/>
              </a:schemeClr>
            </a:duotone>
          </a:blip>
          <a:tile tx="0" ty="0" sx="70000" sy="7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Clarity</Template>
  <TotalTime>13566</TotalTime>
  <Words>2549</Words>
  <Application>Microsoft Office PowerPoint</Application>
  <PresentationFormat>On-screen Show (4:3)</PresentationFormat>
  <Paragraphs>851</Paragraphs>
  <Slides>29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0" baseType="lpstr">
      <vt:lpstr>Clarity</vt:lpstr>
      <vt:lpstr>ABO Blood Types in MESA</vt:lpstr>
      <vt:lpstr>Outline</vt:lpstr>
      <vt:lpstr>(Brief) Biology of ABO</vt:lpstr>
      <vt:lpstr>ABO and Cardiovascular Disease (CVD)</vt:lpstr>
      <vt:lpstr>Differences in ABO Distributions</vt:lpstr>
      <vt:lpstr>Genetics of ABO</vt:lpstr>
      <vt:lpstr>Genetic ABO Profiling</vt:lpstr>
      <vt:lpstr>MESA ABO Genetic Data</vt:lpstr>
      <vt:lpstr>Sequenom QC Summary</vt:lpstr>
      <vt:lpstr>ABO Genotable for Major Alleles</vt:lpstr>
      <vt:lpstr>Haplotype Estimation Methods</vt:lpstr>
      <vt:lpstr>Assigning Haplotypes to ABO Alleles</vt:lpstr>
      <vt:lpstr>MESA ABO Allele Frequencies</vt:lpstr>
      <vt:lpstr>MESA ABO Type Distribution Summary</vt:lpstr>
      <vt:lpstr>ABO Associations with CVD in MESA</vt:lpstr>
      <vt:lpstr>Results:  ABO and VWF</vt:lpstr>
      <vt:lpstr>Distribution of VWF by ABO Type</vt:lpstr>
      <vt:lpstr>Results: ABO and ABI/PAD</vt:lpstr>
      <vt:lpstr>Results: ABO and CHD</vt:lpstr>
      <vt:lpstr>Conclusions and Future Work</vt:lpstr>
      <vt:lpstr>Acknowledgments</vt:lpstr>
      <vt:lpstr>PowerPoint Presentation</vt:lpstr>
      <vt:lpstr>Haplotype Estimation Methods – “EM”</vt:lpstr>
      <vt:lpstr>Number of Estimated Haplotypes</vt:lpstr>
      <vt:lpstr>Analysis Results – VWF (by Type)</vt:lpstr>
      <vt:lpstr>Analysis Results – ABI (by Type)</vt:lpstr>
      <vt:lpstr>Analysis Results – PAD (by Type)</vt:lpstr>
      <vt:lpstr>Analysis Results – CHD (By Type)</vt:lpstr>
      <vt:lpstr>Analysis Results – CHD (by Count)</vt:lpstr>
    </vt:vector>
  </TitlesOfParts>
  <Company>Mayo Clinic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MESA and ABO</dc:title>
  <dc:creator>Nicholas B Larson</dc:creator>
  <cp:lastModifiedBy>Nicholas B Larson</cp:lastModifiedBy>
  <cp:revision>125</cp:revision>
  <dcterms:created xsi:type="dcterms:W3CDTF">2015-02-12T16:22:01Z</dcterms:created>
  <dcterms:modified xsi:type="dcterms:W3CDTF">2015-02-23T22:00:53Z</dcterms:modified>
</cp:coreProperties>
</file>